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66" r:id="rId2"/>
    <p:sldId id="306" r:id="rId3"/>
    <p:sldId id="268" r:id="rId4"/>
    <p:sldId id="305"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03" r:id="rId19"/>
    <p:sldId id="304"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Gill Sans MT" panose="020B0502020104020203"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Gill Sans MT" panose="020B0502020104020203"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Gill Sans MT" panose="020B0502020104020203"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Gill Sans MT" panose="020B0502020104020203"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Gill Sans MT" panose="020B0502020104020203"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Gill Sans MT" panose="020B0502020104020203"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Gill Sans MT" panose="020B0502020104020203"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Gill Sans MT" panose="020B0502020104020203"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Gill Sans MT" panose="020B0502020104020203"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9EE9"/>
    <a:srgbClr val="06A3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4125" autoAdjust="0"/>
  </p:normalViewPr>
  <p:slideViewPr>
    <p:cSldViewPr>
      <p:cViewPr>
        <p:scale>
          <a:sx n="61" d="100"/>
          <a:sy n="61" d="100"/>
        </p:scale>
        <p:origin x="-12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Lato Regular"/>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Lato Regular" charset="0"/>
              </a:defRPr>
            </a:lvl1pPr>
          </a:lstStyle>
          <a:p>
            <a:pPr>
              <a:defRPr/>
            </a:pPr>
            <a:fld id="{EBAFDA4C-DBE1-4567-B201-A083D780E0FA}" type="datetimeFigureOut">
              <a:rPr lang="en-US" altLang="en-US"/>
              <a:pPr>
                <a:defRPr/>
              </a:pPr>
              <a:t>1/9/2018</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Lato Regular"/>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Lato Regular" panose="020F0502020204030203" pitchFamily="34" charset="0"/>
              </a:defRPr>
            </a:lvl1pPr>
          </a:lstStyle>
          <a:p>
            <a:fld id="{607EBABE-0DE6-4BB0-BC3F-B85317D81E01}" type="slidenum">
              <a:rPr lang="en-US" altLang="en-US"/>
              <a:pPr/>
              <a:t>‹#›</a:t>
            </a:fld>
            <a:endParaRPr lang="en-US" altLang="en-US"/>
          </a:p>
        </p:txBody>
      </p:sp>
    </p:spTree>
    <p:extLst>
      <p:ext uri="{BB962C8B-B14F-4D97-AF65-F5344CB8AC3E}">
        <p14:creationId xmlns:p14="http://schemas.microsoft.com/office/powerpoint/2010/main" val="3684599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Lato Regular"/>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Lato Regular" charset="0"/>
              </a:defRPr>
            </a:lvl1pPr>
          </a:lstStyle>
          <a:p>
            <a:pPr>
              <a:defRPr/>
            </a:pPr>
            <a:fld id="{EC55F5A9-65C1-405A-99AD-FE60DBFF736B}" type="datetimeFigureOut">
              <a:rPr lang="en-US" altLang="en-US"/>
              <a:pPr>
                <a:defRPr/>
              </a:pPr>
              <a:t>1/9/2018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Lato Regular"/>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Lato Regular" panose="020F0502020204030203" pitchFamily="34" charset="0"/>
              </a:defRPr>
            </a:lvl1pPr>
          </a:lstStyle>
          <a:p>
            <a:fld id="{9B0966E2-D915-436F-84FD-21D7D104629D}" type="slidenum">
              <a:rPr lang="en-US" altLang="en-US"/>
              <a:pPr/>
              <a:t>‹#›</a:t>
            </a:fld>
            <a:endParaRPr lang="en-US" altLang="en-US"/>
          </a:p>
        </p:txBody>
      </p:sp>
    </p:spTree>
    <p:extLst>
      <p:ext uri="{BB962C8B-B14F-4D97-AF65-F5344CB8AC3E}">
        <p14:creationId xmlns:p14="http://schemas.microsoft.com/office/powerpoint/2010/main" val="371576247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Lato Regular"/>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Lato Regular"/>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Lato Regular"/>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Lato Regular"/>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Lato Regular"/>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Make clear that </a:t>
            </a:r>
          </a:p>
        </p:txBody>
      </p:sp>
      <p:sp>
        <p:nvSpPr>
          <p:cNvPr id="4" name="Slide Number Placeholder 3"/>
          <p:cNvSpPr>
            <a:spLocks noGrp="1"/>
          </p:cNvSpPr>
          <p:nvPr>
            <p:ph type="sldNum" sz="quarter" idx="10"/>
          </p:nvPr>
        </p:nvSpPr>
        <p:spPr/>
        <p:txBody>
          <a:bodyPr/>
          <a:lstStyle/>
          <a:p>
            <a:fld id="{9B0966E2-D915-436F-84FD-21D7D104629D}" type="slidenum">
              <a:rPr lang="en-US" altLang="en-US" smtClean="0"/>
              <a:pPr/>
              <a:t>2</a:t>
            </a:fld>
            <a:endParaRPr lang="en-US" altLang="en-US"/>
          </a:p>
        </p:txBody>
      </p:sp>
    </p:spTree>
    <p:extLst>
      <p:ext uri="{BB962C8B-B14F-4D97-AF65-F5344CB8AC3E}">
        <p14:creationId xmlns:p14="http://schemas.microsoft.com/office/powerpoint/2010/main" val="321192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4" name="Rectangle 3"/>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endParaRPr lang="en-US" noProof="0" dirty="0"/>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endParaRPr lang="en-US" dirty="0"/>
          </a:p>
        </p:txBody>
      </p:sp>
    </p:spTree>
    <p:extLst>
      <p:ext uri="{BB962C8B-B14F-4D97-AF65-F5344CB8AC3E}">
        <p14:creationId xmlns:p14="http://schemas.microsoft.com/office/powerpoint/2010/main" val="28315720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28600" y="6172200"/>
            <a:ext cx="342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defRPr/>
            </a:pPr>
            <a:r>
              <a:rPr lang="en-US" altLang="en-US">
                <a:solidFill>
                  <a:srgbClr val="249EE9"/>
                </a:solidFill>
                <a:latin typeface="Lato Regular" charset="0"/>
              </a:rPr>
              <a:t>PAGES</a:t>
            </a:r>
          </a:p>
        </p:txBody>
      </p:sp>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dirty="0"/>
              <a:t>Click to edit Master title style</a:t>
            </a:r>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170577488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 name="TextBox 5"/>
          <p:cNvSpPr txBox="1">
            <a:spLocks noChangeArrowheads="1"/>
          </p:cNvSpPr>
          <p:nvPr userDrawn="1"/>
        </p:nvSpPr>
        <p:spPr bwMode="auto">
          <a:xfrm>
            <a:off x="228600" y="6172200"/>
            <a:ext cx="342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defRPr/>
            </a:pPr>
            <a:r>
              <a:rPr lang="en-US" altLang="en-US">
                <a:solidFill>
                  <a:srgbClr val="249EE9"/>
                </a:solidFill>
                <a:latin typeface="Lato Regular" charset="0"/>
              </a:rPr>
              <a:t>PAGES</a:t>
            </a:r>
          </a:p>
        </p:txBody>
      </p:sp>
      <p:sp>
        <p:nvSpPr>
          <p:cNvPr id="2" name="Title 1"/>
          <p:cNvSpPr>
            <a:spLocks noGrp="1"/>
          </p:cNvSpPr>
          <p:nvPr>
            <p:ph type="title"/>
          </p:nvPr>
        </p:nvSpPr>
        <p:spPr>
          <a:xfrm>
            <a:off x="457200" y="533400"/>
            <a:ext cx="8226425" cy="568325"/>
          </a:xfrm>
        </p:spPr>
        <p:txBody>
          <a:bodyPr/>
          <a:lstStyle>
            <a:lvl1pPr>
              <a:defRPr sz="2800"/>
            </a:lvl1pPr>
          </a:lstStyle>
          <a:p>
            <a:r>
              <a:rPr lang="en-US" dirty="0"/>
              <a:t>Click to edit Master title style</a:t>
            </a:r>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89557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228600" y="6172200"/>
            <a:ext cx="342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defRPr/>
            </a:pPr>
            <a:r>
              <a:rPr lang="en-US" altLang="en-US">
                <a:solidFill>
                  <a:srgbClr val="249EE9"/>
                </a:solidFill>
                <a:latin typeface="Lato Regular" charset="0"/>
              </a:rPr>
              <a:t>PAGES</a:t>
            </a:r>
          </a:p>
        </p:txBody>
      </p:sp>
      <p:sp>
        <p:nvSpPr>
          <p:cNvPr id="2" name="Title 1"/>
          <p:cNvSpPr>
            <a:spLocks noGrp="1"/>
          </p:cNvSpPr>
          <p:nvPr>
            <p:ph type="title"/>
          </p:nvPr>
        </p:nvSpPr>
        <p:spPr>
          <a:xfrm>
            <a:off x="457200" y="533400"/>
            <a:ext cx="8226425" cy="568325"/>
          </a:xfrm>
        </p:spPr>
        <p:txBody>
          <a:bodyPr/>
          <a:lstStyle>
            <a:lvl1pPr>
              <a:defRPr sz="2800"/>
            </a:lvl1pPr>
          </a:lstStyle>
          <a:p>
            <a:r>
              <a:rPr lang="en-US" dirty="0"/>
              <a:t>Click to edit Master title style</a:t>
            </a:r>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3894363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dirty="0"/>
              <a:t>Click to edit Master title style</a:t>
            </a:r>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1560896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dirty="0"/>
              <a:t>Click to edit Master title style</a:t>
            </a:r>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4453359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dirty="0"/>
              <a:t>Click to edit Master title style</a:t>
            </a:r>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456205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228600" y="6172200"/>
            <a:ext cx="342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defRPr/>
            </a:pPr>
            <a:r>
              <a:rPr lang="en-US" altLang="en-US">
                <a:solidFill>
                  <a:srgbClr val="249EE9"/>
                </a:solidFill>
                <a:latin typeface="Lato Regular" charset="0"/>
              </a:rPr>
              <a:t>PAGES</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6502635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228600" y="6172200"/>
            <a:ext cx="342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defRPr/>
            </a:pPr>
            <a:r>
              <a:rPr lang="en-US" altLang="en-US">
                <a:solidFill>
                  <a:srgbClr val="249EE9"/>
                </a:solidFill>
                <a:latin typeface="Lato Regular" charset="0"/>
              </a:rPr>
              <a:t>PAGES</a:t>
            </a:r>
          </a:p>
        </p:txBody>
      </p:sp>
    </p:spTree>
    <p:extLst>
      <p:ext uri="{BB962C8B-B14F-4D97-AF65-F5344CB8AC3E}">
        <p14:creationId xmlns:p14="http://schemas.microsoft.com/office/powerpoint/2010/main" val="228917403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228600" y="6172200"/>
            <a:ext cx="342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defRPr/>
            </a:pPr>
            <a:r>
              <a:rPr lang="en-US" altLang="en-US">
                <a:solidFill>
                  <a:srgbClr val="249EE9"/>
                </a:solidFill>
                <a:latin typeface="Lato Regular" charset="0"/>
              </a:rPr>
              <a:t>PAGES</a:t>
            </a:r>
          </a:p>
        </p:txBody>
      </p:sp>
      <p:sp>
        <p:nvSpPr>
          <p:cNvPr id="2" name="Title 1"/>
          <p:cNvSpPr>
            <a:spLocks noGrp="1"/>
          </p:cNvSpPr>
          <p:nvPr>
            <p:ph type="title"/>
          </p:nvPr>
        </p:nvSpPr>
        <p:spPr>
          <a:xfrm>
            <a:off x="457200" y="514350"/>
            <a:ext cx="3008313" cy="1162050"/>
          </a:xfrm>
        </p:spPr>
        <p:txBody>
          <a:bodyPr/>
          <a:lstStyle>
            <a:lvl1pPr algn="l">
              <a:defRPr sz="3000" b="1"/>
            </a:lvl1pPr>
          </a:lstStyle>
          <a:p>
            <a:r>
              <a:rPr lang="en-US" dirty="0"/>
              <a:t>Click to edit Master title style</a:t>
            </a:r>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7445636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228600" y="6172200"/>
            <a:ext cx="342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defRPr/>
            </a:pPr>
            <a:r>
              <a:rPr lang="en-US" altLang="en-US">
                <a:solidFill>
                  <a:srgbClr val="249EE9"/>
                </a:solidFill>
                <a:latin typeface="Lato Regular" charset="0"/>
              </a:rPr>
              <a:t>PAGES</a:t>
            </a:r>
          </a:p>
        </p:txBody>
      </p:sp>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616234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dirty="0"/>
              <a:t>Click to edit Master title style</a:t>
            </a:r>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dirty="0"/>
              <a:t>Click to edit Master subtitle style</a:t>
            </a:r>
          </a:p>
        </p:txBody>
      </p:sp>
    </p:spTree>
    <p:extLst>
      <p:ext uri="{BB962C8B-B14F-4D97-AF65-F5344CB8AC3E}">
        <p14:creationId xmlns:p14="http://schemas.microsoft.com/office/powerpoint/2010/main" val="220297944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28600" y="6172200"/>
            <a:ext cx="342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defRPr/>
            </a:pPr>
            <a:r>
              <a:rPr lang="en-US" altLang="en-US">
                <a:solidFill>
                  <a:srgbClr val="249EE9"/>
                </a:solidFill>
                <a:latin typeface="Lato Regular" charset="0"/>
              </a:rPr>
              <a:t>PAGES</a:t>
            </a:r>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198225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28600" y="6172200"/>
            <a:ext cx="342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defRPr/>
            </a:pPr>
            <a:r>
              <a:rPr lang="en-US" altLang="en-US">
                <a:solidFill>
                  <a:srgbClr val="249EE9"/>
                </a:solidFill>
                <a:latin typeface="Lato Regular" charset="0"/>
              </a:rPr>
              <a:t>PAGES</a:t>
            </a:r>
          </a:p>
        </p:txBody>
      </p:sp>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427930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dirty="0"/>
              <a:t>Click to edit Master title style</a:t>
            </a:r>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dirty="0"/>
              <a:t>Click to edit Master subtitle style</a:t>
            </a:r>
          </a:p>
        </p:txBody>
      </p:sp>
    </p:spTree>
    <p:extLst>
      <p:ext uri="{BB962C8B-B14F-4D97-AF65-F5344CB8AC3E}">
        <p14:creationId xmlns:p14="http://schemas.microsoft.com/office/powerpoint/2010/main" val="305935959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dirty="0"/>
              <a:t>Click to edit Master title style</a:t>
            </a:r>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dirty="0"/>
              <a:t>Click to edit Master subtitle style</a:t>
            </a:r>
          </a:p>
        </p:txBody>
      </p:sp>
    </p:spTree>
    <p:extLst>
      <p:ext uri="{BB962C8B-B14F-4D97-AF65-F5344CB8AC3E}">
        <p14:creationId xmlns:p14="http://schemas.microsoft.com/office/powerpoint/2010/main" val="3741487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grpSp>
      </p:grpSp>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dirty="0"/>
              <a:t>Click to edit Master subtitle style</a:t>
            </a:r>
          </a:p>
        </p:txBody>
      </p:sp>
    </p:spTree>
    <p:extLst>
      <p:ext uri="{BB962C8B-B14F-4D97-AF65-F5344CB8AC3E}">
        <p14:creationId xmlns:p14="http://schemas.microsoft.com/office/powerpoint/2010/main" val="2476280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dirty="0"/>
              <a:t>Click to edit Master subtitle style</a:t>
            </a:r>
          </a:p>
        </p:txBody>
      </p:sp>
    </p:spTree>
    <p:extLst>
      <p:ext uri="{BB962C8B-B14F-4D97-AF65-F5344CB8AC3E}">
        <p14:creationId xmlns:p14="http://schemas.microsoft.com/office/powerpoint/2010/main" val="21900506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dirty="0"/>
              <a:t>Click to edit Master subtitle style</a:t>
            </a:r>
          </a:p>
        </p:txBody>
      </p:sp>
    </p:spTree>
    <p:extLst>
      <p:ext uri="{BB962C8B-B14F-4D97-AF65-F5344CB8AC3E}">
        <p14:creationId xmlns:p14="http://schemas.microsoft.com/office/powerpoint/2010/main" val="298129245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dirty="0"/>
              <a:t>Click to edit Master title style</a:t>
            </a:r>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dirty="0"/>
              <a:t>Click to edit Master subtitle style</a:t>
            </a:r>
          </a:p>
        </p:txBody>
      </p:sp>
    </p:spTree>
    <p:extLst>
      <p:ext uri="{BB962C8B-B14F-4D97-AF65-F5344CB8AC3E}">
        <p14:creationId xmlns:p14="http://schemas.microsoft.com/office/powerpoint/2010/main" val="53027636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28600" y="6172200"/>
            <a:ext cx="342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pitchFamily="34" charset="0"/>
                <a:ea typeface="MS PGothic" pitchFamily="34" charset="-128"/>
              </a:defRPr>
            </a:lvl1pPr>
            <a:lvl2pPr marL="742950" indent="-285750" eaLnBrk="0" hangingPunct="0">
              <a:defRPr sz="2400">
                <a:solidFill>
                  <a:schemeClr val="tx1"/>
                </a:solidFill>
                <a:latin typeface="Gill Sans MT" pitchFamily="34" charset="0"/>
                <a:ea typeface="MS PGothic" pitchFamily="34" charset="-128"/>
              </a:defRPr>
            </a:lvl2pPr>
            <a:lvl3pPr marL="1143000" indent="-228600" eaLnBrk="0" hangingPunct="0">
              <a:defRPr sz="2400">
                <a:solidFill>
                  <a:schemeClr val="tx1"/>
                </a:solidFill>
                <a:latin typeface="Gill Sans MT" pitchFamily="34" charset="0"/>
                <a:ea typeface="MS PGothic" pitchFamily="34" charset="-128"/>
              </a:defRPr>
            </a:lvl3pPr>
            <a:lvl4pPr marL="1600200" indent="-228600" eaLnBrk="0" hangingPunct="0">
              <a:defRPr sz="2400">
                <a:solidFill>
                  <a:schemeClr val="tx1"/>
                </a:solidFill>
                <a:latin typeface="Gill Sans MT" pitchFamily="34" charset="0"/>
                <a:ea typeface="MS PGothic" pitchFamily="34" charset="-128"/>
              </a:defRPr>
            </a:lvl4pPr>
            <a:lvl5pPr marL="2057400" indent="-228600" eaLnBrk="0" hangingPunct="0">
              <a:defRPr sz="2400">
                <a:solidFill>
                  <a:schemeClr val="tx1"/>
                </a:solidFill>
                <a:latin typeface="Gill Sans MT"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Gill Sans MT"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Gill Sans MT"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Gill Sans MT"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Gill Sans MT" pitchFamily="34" charset="0"/>
                <a:ea typeface="MS PGothic" pitchFamily="34" charset="-128"/>
              </a:defRPr>
            </a:lvl9pPr>
          </a:lstStyle>
          <a:p>
            <a:pPr eaLnBrk="1" hangingPunct="1">
              <a:defRPr/>
            </a:pPr>
            <a:r>
              <a:rPr lang="en-US" altLang="en-US">
                <a:solidFill>
                  <a:srgbClr val="249EE9"/>
                </a:solidFill>
                <a:latin typeface="Lato Regular" charset="0"/>
              </a:rPr>
              <a:t>PAGES</a:t>
            </a:r>
          </a:p>
        </p:txBody>
      </p:sp>
      <p:sp>
        <p:nvSpPr>
          <p:cNvPr id="2" name="Title 1"/>
          <p:cNvSpPr>
            <a:spLocks noGrp="1"/>
          </p:cNvSpPr>
          <p:nvPr>
            <p:ph type="title"/>
          </p:nvPr>
        </p:nvSpPr>
        <p:spPr>
          <a:xfrm>
            <a:off x="457200" y="533400"/>
            <a:ext cx="8226425" cy="568325"/>
          </a:xfrm>
        </p:spPr>
        <p:txBody>
          <a:bodyPr/>
          <a:lstStyle>
            <a:lvl1pPr>
              <a:defRPr sz="2800"/>
            </a:lvl1pPr>
          </a:lstStyle>
          <a:p>
            <a:r>
              <a:rPr lang="en-US" dirty="0"/>
              <a:t>Click to edit Master title style</a:t>
            </a:r>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108912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chemeClr val="tx2">
                  <a:lumMod val="60000"/>
                  <a:lumOff val="40000"/>
                </a:schemeClr>
              </a:solidFill>
              <a:latin typeface="Lato Regular"/>
              <a:cs typeface="Lato Regular"/>
            </a:endParaRPr>
          </a:p>
        </p:txBody>
      </p:sp>
    </p:spTree>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 id="2147484149" r:id="rId12"/>
    <p:sldLayoutId id="2147484150" r:id="rId13"/>
    <p:sldLayoutId id="2147484151" r:id="rId14"/>
    <p:sldLayoutId id="2147484152" r:id="rId15"/>
    <p:sldLayoutId id="2147484153" r:id="rId16"/>
    <p:sldLayoutId id="2147484154" r:id="rId17"/>
    <p:sldLayoutId id="2147484155" r:id="rId18"/>
    <p:sldLayoutId id="2147484156" r:id="rId19"/>
    <p:sldLayoutId id="2147484157" r:id="rId20"/>
    <p:sldLayoutId id="2147484158" r:id="rId21"/>
  </p:sldLayoutIdLst>
  <p:transition/>
  <p:hf hdr="0" ftr="0"/>
  <p:txStyles>
    <p:titleStyle>
      <a:lvl1pPr algn="l" rtl="0" eaLnBrk="0" fontAlgn="base" hangingPunct="0">
        <a:spcBef>
          <a:spcPct val="0"/>
        </a:spcBef>
        <a:spcAft>
          <a:spcPct val="0"/>
        </a:spcAft>
        <a:defRPr sz="3200" kern="1200" spc="-40">
          <a:solidFill>
            <a:schemeClr val="tx1"/>
          </a:solidFill>
          <a:latin typeface="Lato Black"/>
          <a:ea typeface="MS PGothic" pitchFamily="34" charset="-128"/>
          <a:cs typeface="Lato Black"/>
        </a:defRPr>
      </a:lvl1pPr>
      <a:lvl2pPr algn="l" rtl="0" eaLnBrk="0" fontAlgn="base" hangingPunct="0">
        <a:spcBef>
          <a:spcPct val="0"/>
        </a:spcBef>
        <a:spcAft>
          <a:spcPct val="0"/>
        </a:spcAft>
        <a:defRPr sz="3200">
          <a:solidFill>
            <a:schemeClr val="tx1"/>
          </a:solidFill>
          <a:latin typeface="Lato Black" charset="0"/>
          <a:ea typeface="MS PGothic" pitchFamily="34" charset="-128"/>
          <a:cs typeface="Lato Black" charset="0"/>
        </a:defRPr>
      </a:lvl2pPr>
      <a:lvl3pPr algn="l" rtl="0" eaLnBrk="0" fontAlgn="base" hangingPunct="0">
        <a:spcBef>
          <a:spcPct val="0"/>
        </a:spcBef>
        <a:spcAft>
          <a:spcPct val="0"/>
        </a:spcAft>
        <a:defRPr sz="3200">
          <a:solidFill>
            <a:schemeClr val="tx1"/>
          </a:solidFill>
          <a:latin typeface="Lato Black" charset="0"/>
          <a:ea typeface="MS PGothic" pitchFamily="34" charset="-128"/>
          <a:cs typeface="Lato Black" charset="0"/>
        </a:defRPr>
      </a:lvl3pPr>
      <a:lvl4pPr algn="l" rtl="0" eaLnBrk="0" fontAlgn="base" hangingPunct="0">
        <a:spcBef>
          <a:spcPct val="0"/>
        </a:spcBef>
        <a:spcAft>
          <a:spcPct val="0"/>
        </a:spcAft>
        <a:defRPr sz="3200">
          <a:solidFill>
            <a:schemeClr val="tx1"/>
          </a:solidFill>
          <a:latin typeface="Lato Black" charset="0"/>
          <a:ea typeface="MS PGothic" pitchFamily="34" charset="-128"/>
          <a:cs typeface="Lato Black" charset="0"/>
        </a:defRPr>
      </a:lvl4pPr>
      <a:lvl5pPr algn="l" rtl="0" eaLnBrk="0" fontAlgn="base" hangingPunct="0">
        <a:spcBef>
          <a:spcPct val="0"/>
        </a:spcBef>
        <a:spcAft>
          <a:spcPct val="0"/>
        </a:spcAft>
        <a:defRPr sz="3200">
          <a:solidFill>
            <a:schemeClr val="tx1"/>
          </a:solidFill>
          <a:latin typeface="Lato Black" charset="0"/>
          <a:ea typeface="MS PGothic" pitchFamily="34" charset="-128"/>
          <a:cs typeface="Lato Black" charset="0"/>
        </a:defRPr>
      </a:lvl5pPr>
      <a:lvl6pPr marL="457200" algn="l" rtl="0" fontAlgn="base">
        <a:lnSpc>
          <a:spcPct val="75000"/>
        </a:lnSpc>
        <a:spcBef>
          <a:spcPct val="0"/>
        </a:spcBef>
        <a:spcAft>
          <a:spcPct val="0"/>
        </a:spcAft>
        <a:defRPr sz="3200">
          <a:solidFill>
            <a:srgbClr val="FF0000"/>
          </a:solidFill>
          <a:latin typeface="Arial Black" pitchFamily="34" charset="0"/>
        </a:defRPr>
      </a:lvl6pPr>
      <a:lvl7pPr marL="914400" algn="l" rtl="0" fontAlgn="base">
        <a:lnSpc>
          <a:spcPct val="75000"/>
        </a:lnSpc>
        <a:spcBef>
          <a:spcPct val="0"/>
        </a:spcBef>
        <a:spcAft>
          <a:spcPct val="0"/>
        </a:spcAft>
        <a:defRPr sz="3200">
          <a:solidFill>
            <a:srgbClr val="FF0000"/>
          </a:solidFill>
          <a:latin typeface="Arial Black" pitchFamily="34" charset="0"/>
        </a:defRPr>
      </a:lvl7pPr>
      <a:lvl8pPr marL="1371600" algn="l" rtl="0" fontAlgn="base">
        <a:lnSpc>
          <a:spcPct val="75000"/>
        </a:lnSpc>
        <a:spcBef>
          <a:spcPct val="0"/>
        </a:spcBef>
        <a:spcAft>
          <a:spcPct val="0"/>
        </a:spcAft>
        <a:defRPr sz="3200">
          <a:solidFill>
            <a:srgbClr val="FF0000"/>
          </a:solidFill>
          <a:latin typeface="Arial Black" pitchFamily="34" charset="0"/>
        </a:defRPr>
      </a:lvl8pPr>
      <a:lvl9pPr marL="1828800" algn="l" rtl="0" fontAlgn="base">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0" fontAlgn="base" hangingPunct="0">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0" fontAlgn="base" hangingPunct="0">
        <a:lnSpc>
          <a:spcPts val="2125"/>
        </a:lnSpc>
        <a:spcBef>
          <a:spcPts val="988"/>
        </a:spcBef>
        <a:spcAft>
          <a:spcPts val="1200"/>
        </a:spcAft>
        <a:buClr>
          <a:schemeClr val="tx2"/>
        </a:buClr>
        <a:buFont typeface="Wingdings" panose="05000000000000000000" pitchFamily="2" charset="2"/>
        <a:buChar char="§"/>
        <a:defRPr sz="1600">
          <a:solidFill>
            <a:srgbClr val="8F8F8D"/>
          </a:solidFill>
          <a:latin typeface="Lato Regular"/>
          <a:ea typeface="MS PGothic" pitchFamily="34" charset="-128"/>
          <a:cs typeface="Lato Regular"/>
        </a:defRPr>
      </a:lvl2pPr>
      <a:lvl3pPr marL="885825" indent="-136525" algn="l" rtl="0" eaLnBrk="0" fontAlgn="base" hangingPunct="0">
        <a:lnSpc>
          <a:spcPct val="85000"/>
        </a:lnSpc>
        <a:spcBef>
          <a:spcPts val="600"/>
        </a:spcBef>
        <a:spcAft>
          <a:spcPct val="0"/>
        </a:spcAft>
        <a:buClr>
          <a:schemeClr val="tx2"/>
        </a:buClr>
        <a:buFont typeface="Wingdings" panose="05000000000000000000" pitchFamily="2" charset="2"/>
        <a:buChar char="§"/>
        <a:defRPr sz="1600">
          <a:solidFill>
            <a:srgbClr val="8F8F8D"/>
          </a:solidFill>
          <a:latin typeface="Lato Regular"/>
          <a:ea typeface="MS PGothic" pitchFamily="34" charset="-128"/>
          <a:cs typeface="Lato Regular"/>
        </a:defRPr>
      </a:lvl3pPr>
      <a:lvl4pPr marL="1141413" indent="-209550" algn="l" rtl="0" eaLnBrk="0" fontAlgn="base" hangingPunct="0">
        <a:lnSpc>
          <a:spcPct val="85000"/>
        </a:lnSpc>
        <a:spcBef>
          <a:spcPts val="600"/>
        </a:spcBef>
        <a:spcAft>
          <a:spcPct val="0"/>
        </a:spcAft>
        <a:buClr>
          <a:schemeClr val="tx2"/>
        </a:buClr>
        <a:buFont typeface="Wingdings" panose="05000000000000000000" pitchFamily="2" charset="2"/>
        <a:buChar char="§"/>
        <a:defRPr sz="1400">
          <a:solidFill>
            <a:srgbClr val="8F8F8D"/>
          </a:solidFill>
          <a:latin typeface="Lato Regular"/>
          <a:ea typeface="MS PGothic" pitchFamily="34" charset="-128"/>
          <a:cs typeface="Lato Regular"/>
        </a:defRPr>
      </a:lvl4pPr>
      <a:lvl5pPr marL="1370013" indent="-171450" algn="l" rtl="0" eaLnBrk="0" fontAlgn="base" hangingPunct="0">
        <a:lnSpc>
          <a:spcPct val="85000"/>
        </a:lnSpc>
        <a:spcBef>
          <a:spcPct val="20000"/>
        </a:spcBef>
        <a:spcAft>
          <a:spcPct val="0"/>
        </a:spcAft>
        <a:buClr>
          <a:schemeClr val="tx2"/>
        </a:buClr>
        <a:buFont typeface="Wingdings" panose="05000000000000000000" pitchFamily="2" charset="2"/>
        <a:buChar char="§"/>
        <a:defRPr sz="1400">
          <a:solidFill>
            <a:srgbClr val="8F8F8D"/>
          </a:solidFill>
          <a:latin typeface="Lato Regular"/>
          <a:ea typeface="MS PGothic" pitchFamily="34" charset="-128"/>
          <a:cs typeface="Lato Regular"/>
        </a:defRPr>
      </a:lvl5pPr>
      <a:lvl6pPr marL="2514600" indent="-228600" algn="l" rtl="0" fontAlgn="base">
        <a:lnSpc>
          <a:spcPct val="85000"/>
        </a:lnSpc>
        <a:spcBef>
          <a:spcPct val="20000"/>
        </a:spcBef>
        <a:spcAft>
          <a:spcPct val="0"/>
        </a:spcAft>
        <a:buChar char="»"/>
        <a:defRPr sz="2000">
          <a:solidFill>
            <a:schemeClr val="tx1"/>
          </a:solidFill>
          <a:latin typeface="+mn-lt"/>
          <a:ea typeface="+mn-ea"/>
        </a:defRPr>
      </a:lvl6pPr>
      <a:lvl7pPr marL="2971800" indent="-228600" algn="l" rtl="0" fontAlgn="base">
        <a:lnSpc>
          <a:spcPct val="85000"/>
        </a:lnSpc>
        <a:spcBef>
          <a:spcPct val="20000"/>
        </a:spcBef>
        <a:spcAft>
          <a:spcPct val="0"/>
        </a:spcAft>
        <a:buChar char="»"/>
        <a:defRPr sz="2000">
          <a:solidFill>
            <a:schemeClr val="tx1"/>
          </a:solidFill>
          <a:latin typeface="+mn-lt"/>
          <a:ea typeface="+mn-ea"/>
        </a:defRPr>
      </a:lvl7pPr>
      <a:lvl8pPr marL="3429000" indent="-228600" algn="l" rtl="0" fontAlgn="base">
        <a:lnSpc>
          <a:spcPct val="85000"/>
        </a:lnSpc>
        <a:spcBef>
          <a:spcPct val="20000"/>
        </a:spcBef>
        <a:spcAft>
          <a:spcPct val="0"/>
        </a:spcAft>
        <a:buChar char="»"/>
        <a:defRPr sz="2000">
          <a:solidFill>
            <a:schemeClr val="tx1"/>
          </a:solidFill>
          <a:latin typeface="+mn-lt"/>
          <a:ea typeface="+mn-ea"/>
        </a:defRPr>
      </a:lvl8pPr>
      <a:lvl9pPr marL="3886200" indent="-228600" algn="l" rtl="0" fontAlgn="base">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attendee.gotowebinar.com/recording/2015708665061126918"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D:\Users\NDamron\Desktop\HPOG logo_High Qua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7588" y="457200"/>
            <a:ext cx="2636837"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2" descr="http://uint.urban.org/UrbanInstituteBrandIdentity/img/LOGOS/grid/without-elevate/no_bg/urban_grid_blue_tra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1888" y="5075238"/>
            <a:ext cx="210661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8" descr="http://www.mhealthworkinggroup.org/sites/mhealthwg.org/files/abt-logo-primary-600px.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5075238"/>
            <a:ext cx="12954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1"/>
          <p:cNvSpPr>
            <a:spLocks noChangeArrowheads="1"/>
          </p:cNvSpPr>
          <p:nvPr/>
        </p:nvSpPr>
        <p:spPr bwMode="auto">
          <a:xfrm>
            <a:off x="628650" y="2286000"/>
            <a:ext cx="8077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700"/>
              </a:lnSpc>
              <a:spcBef>
                <a:spcPct val="20000"/>
              </a:spcBef>
              <a:defRPr sz="2000">
                <a:solidFill>
                  <a:srgbClr val="000000"/>
                </a:solidFill>
                <a:latin typeface="Lato Regular" panose="020F0502020204030203" pitchFamily="34" charset="0"/>
                <a:ea typeface="MS PGothic" panose="020B0600070205080204" pitchFamily="34" charset="-128"/>
                <a:cs typeface="Lato Regular" panose="020F0502020204030203" pitchFamily="34" charset="0"/>
              </a:defRPr>
            </a:lvl1pPr>
            <a:lvl2pPr marL="742950" indent="-285750">
              <a:lnSpc>
                <a:spcPts val="2125"/>
              </a:lnSpc>
              <a:spcBef>
                <a:spcPts val="988"/>
              </a:spcBef>
              <a:spcAft>
                <a:spcPts val="1200"/>
              </a:spcAft>
              <a:buClr>
                <a:schemeClr val="tx2"/>
              </a:buClr>
              <a:buFont typeface="Wingdings" panose="05000000000000000000" pitchFamily="2" charset="2"/>
              <a:buChar char="§"/>
              <a:defRPr sz="16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2pPr>
            <a:lvl3pPr marL="1143000" indent="-228600">
              <a:lnSpc>
                <a:spcPct val="85000"/>
              </a:lnSpc>
              <a:spcBef>
                <a:spcPts val="600"/>
              </a:spcBef>
              <a:buClr>
                <a:schemeClr val="tx2"/>
              </a:buClr>
              <a:buFont typeface="Wingdings" panose="05000000000000000000" pitchFamily="2" charset="2"/>
              <a:buChar char="§"/>
              <a:defRPr sz="16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3pPr>
            <a:lvl4pPr marL="1600200" indent="-228600">
              <a:lnSpc>
                <a:spcPct val="85000"/>
              </a:lnSpc>
              <a:spcBef>
                <a:spcPts val="600"/>
              </a:spcBef>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4pPr>
            <a:lvl5pPr marL="2057400" indent="-228600">
              <a:lnSpc>
                <a:spcPct val="85000"/>
              </a:lnSpc>
              <a:spcBef>
                <a:spcPct val="20000"/>
              </a:spcBef>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5pPr>
            <a:lvl6pPr marL="2514600" indent="-228600" eaLnBrk="0" fontAlgn="base" hangingPunct="0">
              <a:lnSpc>
                <a:spcPct val="85000"/>
              </a:lnSpc>
              <a:spcBef>
                <a:spcPct val="20000"/>
              </a:spcBef>
              <a:spcAft>
                <a:spcPct val="0"/>
              </a:spcAft>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6pPr>
            <a:lvl7pPr marL="2971800" indent="-228600" eaLnBrk="0" fontAlgn="base" hangingPunct="0">
              <a:lnSpc>
                <a:spcPct val="85000"/>
              </a:lnSpc>
              <a:spcBef>
                <a:spcPct val="20000"/>
              </a:spcBef>
              <a:spcAft>
                <a:spcPct val="0"/>
              </a:spcAft>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7pPr>
            <a:lvl8pPr marL="3429000" indent="-228600" eaLnBrk="0" fontAlgn="base" hangingPunct="0">
              <a:lnSpc>
                <a:spcPct val="85000"/>
              </a:lnSpc>
              <a:spcBef>
                <a:spcPct val="20000"/>
              </a:spcBef>
              <a:spcAft>
                <a:spcPct val="0"/>
              </a:spcAft>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8pPr>
            <a:lvl9pPr marL="3886200" indent="-228600" eaLnBrk="0" fontAlgn="base" hangingPunct="0">
              <a:lnSpc>
                <a:spcPct val="85000"/>
              </a:lnSpc>
              <a:spcBef>
                <a:spcPct val="20000"/>
              </a:spcBef>
              <a:spcAft>
                <a:spcPct val="0"/>
              </a:spcAft>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9pPr>
          </a:lstStyle>
          <a:p>
            <a:pPr eaLnBrk="1" hangingPunct="1">
              <a:lnSpc>
                <a:spcPct val="100000"/>
              </a:lnSpc>
              <a:spcBef>
                <a:spcPct val="0"/>
              </a:spcBef>
            </a:pPr>
            <a:r>
              <a:rPr lang="en-US" altLang="en-US" sz="3600" dirty="0">
                <a:solidFill>
                  <a:schemeClr val="tx2"/>
                </a:solidFill>
                <a:latin typeface="Lato" panose="020F0502020204030203" pitchFamily="34" charset="0"/>
              </a:rPr>
              <a:t>HPOG RoundTable </a:t>
            </a:r>
            <a:r>
              <a:rPr lang="en-US" altLang="en-US" sz="3600" dirty="0" smtClean="0">
                <a:solidFill>
                  <a:schemeClr val="tx2"/>
                </a:solidFill>
                <a:latin typeface="Lato" panose="020F0502020204030203" pitchFamily="34" charset="0"/>
              </a:rPr>
              <a:t>Pre-Work </a:t>
            </a:r>
            <a:r>
              <a:rPr lang="en-US" altLang="en-US" sz="3600" dirty="0" smtClean="0">
                <a:solidFill>
                  <a:schemeClr val="tx2"/>
                </a:solidFill>
                <a:latin typeface="Lato" panose="020F0502020204030203" pitchFamily="34" charset="0"/>
              </a:rPr>
              <a:t>– </a:t>
            </a:r>
            <a:r>
              <a:rPr lang="en-US" altLang="en-US" sz="3600" dirty="0">
                <a:solidFill>
                  <a:schemeClr val="tx2"/>
                </a:solidFill>
                <a:latin typeface="Lato" panose="020F0502020204030203" pitchFamily="34" charset="0"/>
              </a:rPr>
              <a:t>Running PAGES Reports</a:t>
            </a:r>
          </a:p>
        </p:txBody>
      </p:sp>
      <p:sp>
        <p:nvSpPr>
          <p:cNvPr id="23558" name="TextBox 5"/>
          <p:cNvSpPr txBox="1">
            <a:spLocks noChangeArrowheads="1"/>
          </p:cNvSpPr>
          <p:nvPr/>
        </p:nvSpPr>
        <p:spPr bwMode="auto">
          <a:xfrm>
            <a:off x="1091845" y="3508100"/>
            <a:ext cx="27943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700"/>
              </a:lnSpc>
              <a:spcBef>
                <a:spcPct val="20000"/>
              </a:spcBef>
              <a:defRPr sz="2000">
                <a:solidFill>
                  <a:srgbClr val="000000"/>
                </a:solidFill>
                <a:latin typeface="Lato Regular" panose="020F0502020204030203" pitchFamily="34" charset="0"/>
                <a:ea typeface="MS PGothic" panose="020B0600070205080204" pitchFamily="34" charset="-128"/>
                <a:cs typeface="Lato Regular" panose="020F0502020204030203" pitchFamily="34" charset="0"/>
              </a:defRPr>
            </a:lvl1pPr>
            <a:lvl2pPr marL="742950" indent="-285750">
              <a:lnSpc>
                <a:spcPts val="2125"/>
              </a:lnSpc>
              <a:spcBef>
                <a:spcPts val="988"/>
              </a:spcBef>
              <a:spcAft>
                <a:spcPts val="1200"/>
              </a:spcAft>
              <a:buClr>
                <a:schemeClr val="tx2"/>
              </a:buClr>
              <a:buFont typeface="Wingdings" panose="05000000000000000000" pitchFamily="2" charset="2"/>
              <a:buChar char="§"/>
              <a:defRPr sz="16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2pPr>
            <a:lvl3pPr marL="1143000" indent="-228600">
              <a:lnSpc>
                <a:spcPct val="85000"/>
              </a:lnSpc>
              <a:spcBef>
                <a:spcPts val="600"/>
              </a:spcBef>
              <a:buClr>
                <a:schemeClr val="tx2"/>
              </a:buClr>
              <a:buFont typeface="Wingdings" panose="05000000000000000000" pitchFamily="2" charset="2"/>
              <a:buChar char="§"/>
              <a:defRPr sz="16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3pPr>
            <a:lvl4pPr marL="1600200" indent="-228600">
              <a:lnSpc>
                <a:spcPct val="85000"/>
              </a:lnSpc>
              <a:spcBef>
                <a:spcPts val="600"/>
              </a:spcBef>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4pPr>
            <a:lvl5pPr marL="2057400" indent="-228600">
              <a:lnSpc>
                <a:spcPct val="85000"/>
              </a:lnSpc>
              <a:spcBef>
                <a:spcPct val="20000"/>
              </a:spcBef>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5pPr>
            <a:lvl6pPr marL="2514600" indent="-228600" eaLnBrk="0" fontAlgn="base" hangingPunct="0">
              <a:lnSpc>
                <a:spcPct val="85000"/>
              </a:lnSpc>
              <a:spcBef>
                <a:spcPct val="20000"/>
              </a:spcBef>
              <a:spcAft>
                <a:spcPct val="0"/>
              </a:spcAft>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6pPr>
            <a:lvl7pPr marL="2971800" indent="-228600" eaLnBrk="0" fontAlgn="base" hangingPunct="0">
              <a:lnSpc>
                <a:spcPct val="85000"/>
              </a:lnSpc>
              <a:spcBef>
                <a:spcPct val="20000"/>
              </a:spcBef>
              <a:spcAft>
                <a:spcPct val="0"/>
              </a:spcAft>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7pPr>
            <a:lvl8pPr marL="3429000" indent="-228600" eaLnBrk="0" fontAlgn="base" hangingPunct="0">
              <a:lnSpc>
                <a:spcPct val="85000"/>
              </a:lnSpc>
              <a:spcBef>
                <a:spcPct val="20000"/>
              </a:spcBef>
              <a:spcAft>
                <a:spcPct val="0"/>
              </a:spcAft>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8pPr>
            <a:lvl9pPr marL="3886200" indent="-228600" eaLnBrk="0" fontAlgn="base" hangingPunct="0">
              <a:lnSpc>
                <a:spcPct val="85000"/>
              </a:lnSpc>
              <a:spcBef>
                <a:spcPct val="20000"/>
              </a:spcBef>
              <a:spcAft>
                <a:spcPct val="0"/>
              </a:spcAft>
              <a:buClr>
                <a:schemeClr val="tx2"/>
              </a:buClr>
              <a:buFont typeface="Wingdings" panose="05000000000000000000" pitchFamily="2" charset="2"/>
              <a:buChar char="§"/>
              <a:defRPr sz="1400">
                <a:solidFill>
                  <a:srgbClr val="8F8F8D"/>
                </a:solidFill>
                <a:latin typeface="Lato Regular" panose="020F0502020204030203" pitchFamily="34" charset="0"/>
                <a:ea typeface="MS PGothic" panose="020B0600070205080204" pitchFamily="34" charset="-128"/>
                <a:cs typeface="Lato Regular" panose="020F0502020204030203" pitchFamily="34" charset="0"/>
              </a:defRPr>
            </a:lvl9pPr>
          </a:lstStyle>
          <a:p>
            <a:pPr eaLnBrk="1" hangingPunct="1">
              <a:lnSpc>
                <a:spcPct val="100000"/>
              </a:lnSpc>
              <a:spcBef>
                <a:spcPct val="0"/>
              </a:spcBef>
            </a:pPr>
            <a:r>
              <a:rPr lang="en-US" altLang="en-US" sz="2400" dirty="0">
                <a:solidFill>
                  <a:schemeClr val="tx1"/>
                </a:solidFill>
                <a:latin typeface="Lato" panose="020F0502020204030203" pitchFamily="34" charset="0"/>
              </a:rPr>
              <a:t>January 10th, 2018</a:t>
            </a:r>
          </a:p>
        </p:txBody>
      </p:sp>
      <p:pic>
        <p:nvPicPr>
          <p:cNvPr id="23559" name="Picture 2" descr="D:\Users\NDamron\Desktop\OPRE_logo_WEB_Mediu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5487988"/>
            <a:ext cx="19050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Run each report and export to Excel.</a:t>
            </a:r>
            <a:br>
              <a:rPr lang="en-US" dirty="0"/>
            </a:br>
            <a:endParaRPr lang="en-US" dirty="0"/>
          </a:p>
        </p:txBody>
      </p:sp>
      <p:sp>
        <p:nvSpPr>
          <p:cNvPr id="3" name="Content Placeholder 2"/>
          <p:cNvSpPr>
            <a:spLocks noGrp="1"/>
          </p:cNvSpPr>
          <p:nvPr>
            <p:ph idx="1"/>
          </p:nvPr>
        </p:nvSpPr>
        <p:spPr/>
        <p:txBody>
          <a:bodyPr/>
          <a:lstStyle/>
          <a:p>
            <a:pPr marL="0"/>
            <a:r>
              <a:rPr lang="en-US" sz="2200" dirty="0"/>
              <a:t>Once you have selected a report under “Use Saved View,” the report logic will display. Click on “Results” to run the report: </a:t>
            </a:r>
          </a:p>
        </p:txBody>
      </p:sp>
      <p:pic>
        <p:nvPicPr>
          <p:cNvPr id="4" name="Picture 3"/>
          <p:cNvPicPr>
            <a:picLocks noChangeAspect="1"/>
          </p:cNvPicPr>
          <p:nvPr/>
        </p:nvPicPr>
        <p:blipFill>
          <a:blip r:embed="rId2"/>
          <a:stretch>
            <a:fillRect/>
          </a:stretch>
        </p:blipFill>
        <p:spPr>
          <a:xfrm>
            <a:off x="455613" y="2438400"/>
            <a:ext cx="8232494" cy="2709863"/>
          </a:xfrm>
          <a:prstGeom prst="rect">
            <a:avLst/>
          </a:prstGeom>
        </p:spPr>
      </p:pic>
    </p:spTree>
    <p:extLst>
      <p:ext uri="{BB962C8B-B14F-4D97-AF65-F5344CB8AC3E}">
        <p14:creationId xmlns:p14="http://schemas.microsoft.com/office/powerpoint/2010/main" val="33157314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Run each report and export to Excel.</a:t>
            </a:r>
            <a:br>
              <a:rPr lang="en-US" dirty="0"/>
            </a:br>
            <a:endParaRPr lang="en-US" dirty="0"/>
          </a:p>
        </p:txBody>
      </p:sp>
      <p:sp>
        <p:nvSpPr>
          <p:cNvPr id="3" name="Content Placeholder 2"/>
          <p:cNvSpPr>
            <a:spLocks noGrp="1"/>
          </p:cNvSpPr>
          <p:nvPr>
            <p:ph idx="1"/>
          </p:nvPr>
        </p:nvSpPr>
        <p:spPr>
          <a:xfrm>
            <a:off x="341312" y="1114425"/>
            <a:ext cx="8026400" cy="4273550"/>
          </a:xfrm>
        </p:spPr>
        <p:txBody>
          <a:bodyPr/>
          <a:lstStyle/>
          <a:p>
            <a:pPr marL="0"/>
            <a:r>
              <a:rPr lang="en-US" sz="2200" dirty="0"/>
              <a:t>When results pop up, click on the “Export” tool on the right side of the Tool Bar. It will have the category listed (i.e. Export Cases, Export Employment History, Export Service Details, depending on the report you are running). Select “Static Worksheet” from the dropdown:</a:t>
            </a:r>
          </a:p>
        </p:txBody>
      </p:sp>
      <p:pic>
        <p:nvPicPr>
          <p:cNvPr id="4" name="Picture 3"/>
          <p:cNvPicPr>
            <a:picLocks noChangeAspect="1"/>
          </p:cNvPicPr>
          <p:nvPr/>
        </p:nvPicPr>
        <p:blipFill>
          <a:blip r:embed="rId2"/>
          <a:stretch>
            <a:fillRect/>
          </a:stretch>
        </p:blipFill>
        <p:spPr>
          <a:xfrm>
            <a:off x="341312" y="3200400"/>
            <a:ext cx="8458200" cy="2771775"/>
          </a:xfrm>
          <a:prstGeom prst="rect">
            <a:avLst/>
          </a:prstGeom>
        </p:spPr>
      </p:pic>
    </p:spTree>
    <p:extLst>
      <p:ext uri="{BB962C8B-B14F-4D97-AF65-F5344CB8AC3E}">
        <p14:creationId xmlns:p14="http://schemas.microsoft.com/office/powerpoint/2010/main" val="422172483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Open in Excel and “Save As”</a:t>
            </a:r>
          </a:p>
        </p:txBody>
      </p:sp>
      <p:sp>
        <p:nvSpPr>
          <p:cNvPr id="3" name="Content Placeholder 2"/>
          <p:cNvSpPr>
            <a:spLocks noGrp="1"/>
          </p:cNvSpPr>
          <p:nvPr>
            <p:ph idx="1"/>
          </p:nvPr>
        </p:nvSpPr>
        <p:spPr/>
        <p:txBody>
          <a:bodyPr/>
          <a:lstStyle/>
          <a:p>
            <a:pPr marL="0"/>
            <a:r>
              <a:rPr lang="en-US" sz="2200" dirty="0"/>
              <a:t>After clicking “Static Worksheet,” the system will generate an Excel file for download from your browser. This will take approximately 5 to 20 seconds. It will show up on your browser’s download menu (usually at the bottom or top of the screen). Click “Open”:</a:t>
            </a:r>
          </a:p>
        </p:txBody>
      </p:sp>
      <p:pic>
        <p:nvPicPr>
          <p:cNvPr id="4" name="Picture 3"/>
          <p:cNvPicPr>
            <a:picLocks noChangeAspect="1"/>
          </p:cNvPicPr>
          <p:nvPr/>
        </p:nvPicPr>
        <p:blipFill>
          <a:blip r:embed="rId2"/>
          <a:stretch>
            <a:fillRect/>
          </a:stretch>
        </p:blipFill>
        <p:spPr>
          <a:xfrm>
            <a:off x="1214733" y="3355975"/>
            <a:ext cx="6711357" cy="1914525"/>
          </a:xfrm>
          <a:prstGeom prst="rect">
            <a:avLst/>
          </a:prstGeom>
        </p:spPr>
      </p:pic>
    </p:spTree>
    <p:extLst>
      <p:ext uri="{BB962C8B-B14F-4D97-AF65-F5344CB8AC3E}">
        <p14:creationId xmlns:p14="http://schemas.microsoft.com/office/powerpoint/2010/main" val="102297983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Open in Excel and “Save As”</a:t>
            </a:r>
          </a:p>
        </p:txBody>
      </p:sp>
      <p:sp>
        <p:nvSpPr>
          <p:cNvPr id="3" name="Content Placeholder 2"/>
          <p:cNvSpPr>
            <a:spLocks noGrp="1"/>
          </p:cNvSpPr>
          <p:nvPr>
            <p:ph idx="1"/>
          </p:nvPr>
        </p:nvSpPr>
        <p:spPr/>
        <p:txBody>
          <a:bodyPr/>
          <a:lstStyle/>
          <a:p>
            <a:pPr marL="0"/>
            <a:r>
              <a:rPr lang="en-US" sz="2200" dirty="0"/>
              <a:t>An Excel file will open with the report you just ran. Click on “Save As” and give the file a new name that you will recognize. </a:t>
            </a:r>
            <a:r>
              <a:rPr lang="en-US" sz="2200" b="1" dirty="0"/>
              <a:t>Please ensure that you save these files to the laptop you will be bringing, or to a USB storage device that you will have access to. </a:t>
            </a:r>
            <a:r>
              <a:rPr lang="en-US" sz="2200" b="1" u="sng" dirty="0"/>
              <a:t>You will be working with these files at the RoundTable.</a:t>
            </a:r>
            <a:endParaRPr lang="en-US" sz="2200" u="sng" dirty="0"/>
          </a:p>
        </p:txBody>
      </p:sp>
      <p:pic>
        <p:nvPicPr>
          <p:cNvPr id="4" name="Picture 3"/>
          <p:cNvPicPr>
            <a:picLocks noChangeAspect="1"/>
          </p:cNvPicPr>
          <p:nvPr/>
        </p:nvPicPr>
        <p:blipFill>
          <a:blip r:embed="rId2"/>
          <a:stretch>
            <a:fillRect/>
          </a:stretch>
        </p:blipFill>
        <p:spPr>
          <a:xfrm>
            <a:off x="519112" y="3429000"/>
            <a:ext cx="7783513" cy="2517711"/>
          </a:xfrm>
          <a:prstGeom prst="rect">
            <a:avLst/>
          </a:prstGeom>
        </p:spPr>
      </p:pic>
    </p:spTree>
    <p:extLst>
      <p:ext uri="{BB962C8B-B14F-4D97-AF65-F5344CB8AC3E}">
        <p14:creationId xmlns:p14="http://schemas.microsoft.com/office/powerpoint/2010/main" val="316508142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 1 – Participant Progression</a:t>
            </a:r>
          </a:p>
        </p:txBody>
      </p:sp>
      <p:sp>
        <p:nvSpPr>
          <p:cNvPr id="3" name="Content Placeholder 2"/>
          <p:cNvSpPr>
            <a:spLocks noGrp="1"/>
          </p:cNvSpPr>
          <p:nvPr>
            <p:ph idx="1"/>
          </p:nvPr>
        </p:nvSpPr>
        <p:spPr>
          <a:xfrm>
            <a:off x="228600" y="1371600"/>
            <a:ext cx="8455025" cy="4121150"/>
          </a:xfrm>
        </p:spPr>
        <p:txBody>
          <a:bodyPr/>
          <a:lstStyle/>
          <a:p>
            <a:pPr lvl="2"/>
            <a:r>
              <a:rPr lang="en-US" sz="2200" b="1" dirty="0">
                <a:solidFill>
                  <a:schemeClr val="tx1"/>
                </a:solidFill>
              </a:rPr>
              <a:t>Participant Progression:</a:t>
            </a:r>
            <a:r>
              <a:rPr lang="en-US" sz="2200" dirty="0">
                <a:solidFill>
                  <a:schemeClr val="tx1"/>
                </a:solidFill>
              </a:rPr>
              <a:t> This is a report to show cumulative participant employment progress. The query is of participants not employed at intake who later gained healthcare employment.</a:t>
            </a:r>
          </a:p>
          <a:p>
            <a:pPr lvl="3"/>
            <a:r>
              <a:rPr lang="en-US" sz="2200" b="1" dirty="0">
                <a:solidFill>
                  <a:schemeClr val="tx1"/>
                </a:solidFill>
              </a:rPr>
              <a:t>Columns include: </a:t>
            </a:r>
            <a:endParaRPr lang="en-US" sz="2200" dirty="0">
              <a:solidFill>
                <a:schemeClr val="tx1"/>
              </a:solidFill>
            </a:endParaRPr>
          </a:p>
          <a:p>
            <a:pPr lvl="4"/>
            <a:r>
              <a:rPr lang="en-US" sz="2200" dirty="0">
                <a:solidFill>
                  <a:schemeClr val="tx1"/>
                </a:solidFill>
              </a:rPr>
              <a:t>Grantee site</a:t>
            </a:r>
          </a:p>
          <a:p>
            <a:pPr lvl="4"/>
            <a:r>
              <a:rPr lang="en-US" sz="2200" dirty="0">
                <a:solidFill>
                  <a:schemeClr val="tx1"/>
                </a:solidFill>
              </a:rPr>
              <a:t>Intake TANF status</a:t>
            </a:r>
          </a:p>
          <a:p>
            <a:pPr lvl="4"/>
            <a:r>
              <a:rPr lang="en-US" sz="2200" dirty="0">
                <a:solidFill>
                  <a:schemeClr val="tx1"/>
                </a:solidFill>
              </a:rPr>
              <a:t>Number of HC training began / completed</a:t>
            </a:r>
          </a:p>
          <a:p>
            <a:pPr lvl="4"/>
            <a:r>
              <a:rPr lang="en-US" sz="2200" dirty="0">
                <a:solidFill>
                  <a:schemeClr val="tx1"/>
                </a:solidFill>
              </a:rPr>
              <a:t>Number of employments and number of HC employments.</a:t>
            </a:r>
          </a:p>
          <a:p>
            <a:pPr lvl="3"/>
            <a:endParaRPr lang="en-US" sz="2200" b="1" dirty="0">
              <a:solidFill>
                <a:schemeClr val="tx1"/>
              </a:solidFill>
            </a:endParaRPr>
          </a:p>
          <a:p>
            <a:pPr lvl="3"/>
            <a:r>
              <a:rPr lang="en-US" sz="2200" b="1" dirty="0">
                <a:solidFill>
                  <a:schemeClr val="tx1"/>
                </a:solidFill>
              </a:rPr>
              <a:t>Challenge assignment (optional):</a:t>
            </a:r>
            <a:r>
              <a:rPr lang="en-US" sz="2200" dirty="0">
                <a:solidFill>
                  <a:schemeClr val="tx1"/>
                </a:solidFill>
              </a:rPr>
              <a:t> add another condition at intake, such as restricting by TANF status (either Yes or No), or any other intake condition desired.</a:t>
            </a:r>
          </a:p>
          <a:p>
            <a:endParaRPr lang="en-US" sz="2200" dirty="0"/>
          </a:p>
        </p:txBody>
      </p:sp>
    </p:spTree>
    <p:extLst>
      <p:ext uri="{BB962C8B-B14F-4D97-AF65-F5344CB8AC3E}">
        <p14:creationId xmlns:p14="http://schemas.microsoft.com/office/powerpoint/2010/main" val="271653175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 2 – Employment Report</a:t>
            </a:r>
          </a:p>
        </p:txBody>
      </p:sp>
      <p:sp>
        <p:nvSpPr>
          <p:cNvPr id="3" name="Content Placeholder 2"/>
          <p:cNvSpPr>
            <a:spLocks noGrp="1"/>
          </p:cNvSpPr>
          <p:nvPr>
            <p:ph idx="1"/>
          </p:nvPr>
        </p:nvSpPr>
        <p:spPr>
          <a:xfrm>
            <a:off x="381000" y="1219200"/>
            <a:ext cx="8302625" cy="4876800"/>
          </a:xfrm>
        </p:spPr>
        <p:txBody>
          <a:bodyPr/>
          <a:lstStyle/>
          <a:p>
            <a:pPr lvl="2"/>
            <a:r>
              <a:rPr lang="en-US" sz="2200" b="1" dirty="0">
                <a:solidFill>
                  <a:schemeClr val="tx1"/>
                </a:solidFill>
              </a:rPr>
              <a:t>Employment Report: </a:t>
            </a:r>
            <a:r>
              <a:rPr lang="en-US" sz="2200" dirty="0">
                <a:solidFill>
                  <a:schemeClr val="tx1"/>
                </a:solidFill>
              </a:rPr>
              <a:t>This report generates an extract of participant employments in healthcare, with start dates, since the start of HPOG.</a:t>
            </a:r>
          </a:p>
          <a:p>
            <a:pPr lvl="3"/>
            <a:r>
              <a:rPr lang="en-US" sz="2200" b="1" dirty="0">
                <a:solidFill>
                  <a:schemeClr val="tx1"/>
                </a:solidFill>
              </a:rPr>
              <a:t>Columns include:</a:t>
            </a:r>
            <a:endParaRPr lang="en-US" sz="2200" dirty="0">
              <a:solidFill>
                <a:schemeClr val="tx1"/>
              </a:solidFill>
            </a:endParaRPr>
          </a:p>
          <a:p>
            <a:pPr lvl="4"/>
            <a:r>
              <a:rPr lang="en-US" sz="2200" dirty="0">
                <a:solidFill>
                  <a:schemeClr val="tx1"/>
                </a:solidFill>
              </a:rPr>
              <a:t>Grantee site</a:t>
            </a:r>
          </a:p>
          <a:p>
            <a:pPr lvl="4"/>
            <a:r>
              <a:rPr lang="en-US" sz="2200" dirty="0">
                <a:solidFill>
                  <a:schemeClr val="tx1"/>
                </a:solidFill>
              </a:rPr>
              <a:t>Employer</a:t>
            </a:r>
          </a:p>
          <a:p>
            <a:pPr lvl="4"/>
            <a:r>
              <a:rPr lang="en-US" sz="2200" dirty="0">
                <a:solidFill>
                  <a:schemeClr val="tx1"/>
                </a:solidFill>
              </a:rPr>
              <a:t>Job Type (new or promotion)</a:t>
            </a:r>
          </a:p>
          <a:p>
            <a:pPr lvl="4"/>
            <a:r>
              <a:rPr lang="en-US" sz="2200" dirty="0">
                <a:solidFill>
                  <a:schemeClr val="tx1"/>
                </a:solidFill>
              </a:rPr>
              <a:t>Job Start / End Dates</a:t>
            </a:r>
          </a:p>
          <a:p>
            <a:pPr lvl="4"/>
            <a:r>
              <a:rPr lang="en-US" sz="2200" dirty="0">
                <a:solidFill>
                  <a:schemeClr val="tx1"/>
                </a:solidFill>
              </a:rPr>
              <a:t>Occupational Code</a:t>
            </a:r>
          </a:p>
          <a:p>
            <a:pPr lvl="4"/>
            <a:r>
              <a:rPr lang="en-US" sz="2200" dirty="0">
                <a:solidFill>
                  <a:schemeClr val="tx1"/>
                </a:solidFill>
              </a:rPr>
              <a:t>Hourly Wage</a:t>
            </a:r>
          </a:p>
          <a:p>
            <a:pPr lvl="4"/>
            <a:r>
              <a:rPr lang="en-US" sz="2200" dirty="0">
                <a:solidFill>
                  <a:schemeClr val="tx1"/>
                </a:solidFill>
              </a:rPr>
              <a:t>Hours worked per week</a:t>
            </a:r>
          </a:p>
          <a:p>
            <a:pPr lvl="3"/>
            <a:endParaRPr lang="en-US" sz="2200" b="1" dirty="0">
              <a:solidFill>
                <a:schemeClr val="tx1"/>
              </a:solidFill>
            </a:endParaRPr>
          </a:p>
          <a:p>
            <a:pPr lvl="3"/>
            <a:r>
              <a:rPr lang="en-US" sz="2200" b="1" dirty="0">
                <a:solidFill>
                  <a:schemeClr val="tx1"/>
                </a:solidFill>
              </a:rPr>
              <a:t>Challenge assignment (optional):</a:t>
            </a:r>
            <a:r>
              <a:rPr lang="en-US" sz="2200" dirty="0">
                <a:solidFill>
                  <a:schemeClr val="tx1"/>
                </a:solidFill>
              </a:rPr>
              <a:t> generate a chart or shell that you could fill with this data.</a:t>
            </a:r>
          </a:p>
          <a:p>
            <a:endParaRPr lang="en-US" sz="2200" dirty="0"/>
          </a:p>
        </p:txBody>
      </p:sp>
    </p:spTree>
    <p:extLst>
      <p:ext uri="{BB962C8B-B14F-4D97-AF65-F5344CB8AC3E}">
        <p14:creationId xmlns:p14="http://schemas.microsoft.com/office/powerpoint/2010/main" val="43266984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787" y="381000"/>
            <a:ext cx="8226425" cy="568325"/>
          </a:xfrm>
        </p:spPr>
        <p:txBody>
          <a:bodyPr/>
          <a:lstStyle/>
          <a:p>
            <a:r>
              <a:rPr lang="en-US" dirty="0"/>
              <a:t>Report 3 – Health Occupation Training Data</a:t>
            </a:r>
          </a:p>
        </p:txBody>
      </p:sp>
      <p:sp>
        <p:nvSpPr>
          <p:cNvPr id="3" name="Content Placeholder 2"/>
          <p:cNvSpPr>
            <a:spLocks noGrp="1"/>
          </p:cNvSpPr>
          <p:nvPr>
            <p:ph idx="1"/>
          </p:nvPr>
        </p:nvSpPr>
        <p:spPr>
          <a:xfrm>
            <a:off x="228600" y="949325"/>
            <a:ext cx="8686800" cy="5375275"/>
          </a:xfrm>
        </p:spPr>
        <p:txBody>
          <a:bodyPr/>
          <a:lstStyle/>
          <a:p>
            <a:pPr lvl="2"/>
            <a:r>
              <a:rPr lang="en-US" sz="2000" b="1" dirty="0">
                <a:solidFill>
                  <a:schemeClr val="tx1"/>
                </a:solidFill>
              </a:rPr>
              <a:t>Health Occupation Training Data: </a:t>
            </a:r>
            <a:r>
              <a:rPr lang="en-US" sz="2000" dirty="0">
                <a:solidFill>
                  <a:schemeClr val="tx1"/>
                </a:solidFill>
              </a:rPr>
              <a:t>Generate a report of all “Service Details” where the category equals “Health Occupation Training.”</a:t>
            </a:r>
          </a:p>
          <a:p>
            <a:pPr lvl="3"/>
            <a:r>
              <a:rPr lang="en-US" sz="2000" b="1" dirty="0">
                <a:solidFill>
                  <a:schemeClr val="tx1"/>
                </a:solidFill>
              </a:rPr>
              <a:t>Columns include:</a:t>
            </a:r>
            <a:endParaRPr lang="en-US" sz="2000" dirty="0">
              <a:solidFill>
                <a:schemeClr val="tx1"/>
              </a:solidFill>
            </a:endParaRPr>
          </a:p>
          <a:p>
            <a:pPr lvl="4"/>
            <a:r>
              <a:rPr lang="en-US" sz="2000" dirty="0">
                <a:solidFill>
                  <a:schemeClr val="tx1"/>
                </a:solidFill>
              </a:rPr>
              <a:t>Grantee site</a:t>
            </a:r>
          </a:p>
          <a:p>
            <a:pPr lvl="4"/>
            <a:r>
              <a:rPr lang="en-US" sz="2000" dirty="0">
                <a:solidFill>
                  <a:schemeClr val="tx1"/>
                </a:solidFill>
              </a:rPr>
              <a:t>Basic Skills Trainings Began/Completed (number)</a:t>
            </a:r>
          </a:p>
          <a:p>
            <a:pPr lvl="4"/>
            <a:r>
              <a:rPr lang="en-US" sz="2000" dirty="0">
                <a:solidFill>
                  <a:schemeClr val="tx1"/>
                </a:solidFill>
              </a:rPr>
              <a:t>Total Count of Supportive Services</a:t>
            </a:r>
          </a:p>
          <a:p>
            <a:pPr lvl="4"/>
            <a:r>
              <a:rPr lang="en-US" sz="2000" dirty="0">
                <a:solidFill>
                  <a:schemeClr val="tx1"/>
                </a:solidFill>
              </a:rPr>
              <a:t>Occupational Code</a:t>
            </a:r>
          </a:p>
          <a:p>
            <a:pPr lvl="4"/>
            <a:r>
              <a:rPr lang="en-US" sz="2000" dirty="0">
                <a:solidFill>
                  <a:schemeClr val="tx1"/>
                </a:solidFill>
              </a:rPr>
              <a:t>Vendor</a:t>
            </a:r>
          </a:p>
          <a:p>
            <a:pPr lvl="4"/>
            <a:r>
              <a:rPr lang="en-US" sz="2000" dirty="0">
                <a:solidFill>
                  <a:schemeClr val="tx1"/>
                </a:solidFill>
              </a:rPr>
              <a:t>Begin/End Dates</a:t>
            </a:r>
          </a:p>
          <a:p>
            <a:pPr lvl="4"/>
            <a:r>
              <a:rPr lang="en-US" sz="2000" dirty="0">
                <a:solidFill>
                  <a:schemeClr val="tx1"/>
                </a:solidFill>
              </a:rPr>
              <a:t>Projected Completion Date</a:t>
            </a:r>
          </a:p>
          <a:p>
            <a:pPr lvl="4"/>
            <a:r>
              <a:rPr lang="en-US" sz="2000" dirty="0">
                <a:solidFill>
                  <a:schemeClr val="tx1"/>
                </a:solidFill>
              </a:rPr>
              <a:t>Completion Status</a:t>
            </a:r>
          </a:p>
          <a:p>
            <a:pPr lvl="4"/>
            <a:r>
              <a:rPr lang="en-US" sz="2000" dirty="0">
                <a:solidFill>
                  <a:schemeClr val="tx1"/>
                </a:solidFill>
              </a:rPr>
              <a:t>Is Latest Healthcare Training</a:t>
            </a:r>
          </a:p>
          <a:p>
            <a:pPr lvl="4"/>
            <a:r>
              <a:rPr lang="en-US" sz="2000" dirty="0">
                <a:solidFill>
                  <a:schemeClr val="tx1"/>
                </a:solidFill>
              </a:rPr>
              <a:t>Is First Completed Healthcare Training</a:t>
            </a:r>
          </a:p>
          <a:p>
            <a:pPr lvl="3"/>
            <a:endParaRPr lang="en-US" sz="2000" b="1" dirty="0">
              <a:solidFill>
                <a:schemeClr val="tx1"/>
              </a:solidFill>
            </a:endParaRPr>
          </a:p>
          <a:p>
            <a:pPr lvl="3"/>
            <a:r>
              <a:rPr lang="en-US" sz="2000" b="1" dirty="0">
                <a:solidFill>
                  <a:schemeClr val="tx1"/>
                </a:solidFill>
              </a:rPr>
              <a:t>Challenge assignment (option):</a:t>
            </a:r>
            <a:r>
              <a:rPr lang="en-US" sz="2000" dirty="0">
                <a:solidFill>
                  <a:schemeClr val="tx1"/>
                </a:solidFill>
              </a:rPr>
              <a:t> generate a chart or shell that you could fill with this data.</a:t>
            </a:r>
          </a:p>
          <a:p>
            <a:endParaRPr lang="en-US" sz="2000" dirty="0"/>
          </a:p>
        </p:txBody>
      </p:sp>
    </p:spTree>
    <p:extLst>
      <p:ext uri="{BB962C8B-B14F-4D97-AF65-F5344CB8AC3E}">
        <p14:creationId xmlns:p14="http://schemas.microsoft.com/office/powerpoint/2010/main" val="281997267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Personally Identifiable Information (PII)	</a:t>
            </a:r>
          </a:p>
        </p:txBody>
      </p:sp>
      <p:sp>
        <p:nvSpPr>
          <p:cNvPr id="3" name="Content Placeholder 2"/>
          <p:cNvSpPr>
            <a:spLocks noGrp="1"/>
          </p:cNvSpPr>
          <p:nvPr>
            <p:ph idx="1"/>
          </p:nvPr>
        </p:nvSpPr>
        <p:spPr>
          <a:xfrm>
            <a:off x="1035049" y="2286000"/>
            <a:ext cx="7070725" cy="1676400"/>
          </a:xfrm>
        </p:spPr>
        <p:txBody>
          <a:bodyPr/>
          <a:lstStyle/>
          <a:p>
            <a:pPr marL="0"/>
            <a:r>
              <a:rPr lang="en-US" sz="2400" b="1" dirty="0"/>
              <a:t>By default, these reports do </a:t>
            </a:r>
            <a:r>
              <a:rPr lang="en-US" sz="2400" b="1" dirty="0">
                <a:solidFill>
                  <a:srgbClr val="FF0000"/>
                </a:solidFill>
              </a:rPr>
              <a:t>NOT</a:t>
            </a:r>
            <a:r>
              <a:rPr lang="en-US" sz="2400" b="1" dirty="0"/>
              <a:t> include PII. If you choose to modify them in any way, please ensure that they do not contain any PII (participant names or contact information).</a:t>
            </a:r>
          </a:p>
        </p:txBody>
      </p:sp>
    </p:spTree>
    <p:extLst>
      <p:ext uri="{BB962C8B-B14F-4D97-AF65-F5344CB8AC3E}">
        <p14:creationId xmlns:p14="http://schemas.microsoft.com/office/powerpoint/2010/main" val="379475007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defRPr/>
            </a:pPr>
            <a:r>
              <a:rPr lang="en-US" dirty="0">
                <a:ea typeface="ＭＳ Ｐゴシック" charset="0"/>
              </a:rPr>
              <a:t>System Demonstration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defRPr/>
            </a:pPr>
            <a:r>
              <a:rPr lang="en-US" dirty="0">
                <a:ea typeface="ＭＳ Ｐゴシック" charset="0"/>
              </a:rPr>
              <a:t>Questions?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763000" cy="568325"/>
          </a:xfrm>
        </p:spPr>
        <p:txBody>
          <a:bodyPr/>
          <a:lstStyle/>
          <a:p>
            <a:r>
              <a:rPr lang="en-US" dirty="0"/>
              <a:t>We want you to help you develop skills with interpreting and manipulating PAGES data. This involves:</a:t>
            </a:r>
          </a:p>
        </p:txBody>
      </p:sp>
      <p:sp>
        <p:nvSpPr>
          <p:cNvPr id="4" name="Vertical Text Placeholder 4"/>
          <p:cNvSpPr>
            <a:spLocks noGrp="1"/>
          </p:cNvSpPr>
          <p:nvPr>
            <p:ph idx="1"/>
          </p:nvPr>
        </p:nvSpPr>
        <p:spPr>
          <a:xfrm>
            <a:off x="1752600" y="1600200"/>
            <a:ext cx="7162800" cy="4953000"/>
          </a:xfrm>
        </p:spPr>
        <p:style>
          <a:lnRef idx="2">
            <a:schemeClr val="dk1"/>
          </a:lnRef>
          <a:fillRef idx="1">
            <a:schemeClr val="lt1"/>
          </a:fillRef>
          <a:effectRef idx="0">
            <a:schemeClr val="dk1"/>
          </a:effectRef>
          <a:fontRef idx="minor">
            <a:schemeClr val="dk1"/>
          </a:fontRef>
        </p:style>
        <p:txBody>
          <a:bodyPr/>
          <a:lstStyle/>
          <a:p>
            <a:pPr marL="828675" lvl="2" indent="-285750">
              <a:defRPr/>
            </a:pPr>
            <a:endParaRPr lang="en-US" altLang="en-US" sz="2400" dirty="0">
              <a:solidFill>
                <a:schemeClr val="tx1"/>
              </a:solidFill>
              <a:latin typeface="Lato Regular" panose="020F0502020204030203" pitchFamily="34" charset="0"/>
              <a:cs typeface="Lato Regular" charset="0"/>
            </a:endParaRPr>
          </a:p>
          <a:p>
            <a:pPr marL="828675" lvl="2" indent="-285750">
              <a:defRPr/>
            </a:pPr>
            <a:r>
              <a:rPr lang="en-US" altLang="en-US" sz="2400" dirty="0">
                <a:solidFill>
                  <a:schemeClr val="tx1"/>
                </a:solidFill>
                <a:latin typeface="Lato Regular" panose="020F0502020204030203" pitchFamily="34" charset="0"/>
                <a:cs typeface="Lato Regular" charset="0"/>
              </a:rPr>
              <a:t>Running PAGES reports to get your program’s HPOG data</a:t>
            </a:r>
          </a:p>
          <a:p>
            <a:pPr marL="828675" lvl="2" indent="-285750">
              <a:defRPr/>
            </a:pPr>
            <a:endParaRPr lang="en-US" altLang="en-US" sz="2400" dirty="0">
              <a:solidFill>
                <a:schemeClr val="tx1"/>
              </a:solidFill>
              <a:latin typeface="Lato Regular" panose="020F0502020204030203" pitchFamily="34" charset="0"/>
              <a:cs typeface="Lato Regular" charset="0"/>
            </a:endParaRPr>
          </a:p>
          <a:p>
            <a:pPr marL="828675" lvl="2" indent="-285750">
              <a:defRPr/>
            </a:pPr>
            <a:r>
              <a:rPr lang="en-US" altLang="en-US" sz="2400" dirty="0">
                <a:solidFill>
                  <a:schemeClr val="tx1"/>
                </a:solidFill>
                <a:latin typeface="Lato Regular" panose="020F0502020204030203" pitchFamily="34" charset="0"/>
                <a:cs typeface="Lato Regular" charset="0"/>
              </a:rPr>
              <a:t>Extracting that data to Excel and refining it</a:t>
            </a:r>
          </a:p>
          <a:p>
            <a:pPr marL="542925" lvl="2" indent="0">
              <a:buNone/>
              <a:defRPr/>
            </a:pPr>
            <a:endParaRPr lang="en-US" altLang="en-US" sz="2400" dirty="0">
              <a:solidFill>
                <a:schemeClr val="tx1"/>
              </a:solidFill>
              <a:latin typeface="Lato Regular" panose="020F0502020204030203" pitchFamily="34" charset="0"/>
              <a:cs typeface="Lato Regular" charset="0"/>
            </a:endParaRPr>
          </a:p>
          <a:p>
            <a:pPr marL="828675" lvl="2" indent="-285750">
              <a:defRPr/>
            </a:pPr>
            <a:r>
              <a:rPr lang="en-US" altLang="en-US" sz="2400" dirty="0">
                <a:solidFill>
                  <a:schemeClr val="tx1"/>
                </a:solidFill>
                <a:latin typeface="Lato Regular" panose="020F0502020204030203" pitchFamily="34" charset="0"/>
                <a:cs typeface="Lato Regular" charset="0"/>
              </a:rPr>
              <a:t>Visually tailoring that information to your desired audiences in support of your Communications Plan.</a:t>
            </a:r>
          </a:p>
          <a:p>
            <a:pPr marL="542925" lvl="2" indent="0">
              <a:buNone/>
              <a:defRPr/>
            </a:pPr>
            <a:endParaRPr lang="en-US" altLang="en-US" sz="2400" dirty="0">
              <a:solidFill>
                <a:schemeClr val="tx1"/>
              </a:solidFill>
              <a:latin typeface="Lato Regular" panose="020F0502020204030203" pitchFamily="34" charset="0"/>
              <a:cs typeface="Lato Regular" charset="0"/>
            </a:endParaRPr>
          </a:p>
          <a:p>
            <a:pPr marL="542925" lvl="2" indent="0">
              <a:buNone/>
              <a:defRPr/>
            </a:pPr>
            <a:r>
              <a:rPr lang="en-US" altLang="en-US" sz="2400" b="1" dirty="0">
                <a:solidFill>
                  <a:schemeClr val="tx1"/>
                </a:solidFill>
                <a:latin typeface="Lato Regular" panose="020F0502020204030203" pitchFamily="34" charset="0"/>
                <a:cs typeface="Lato Regular" charset="0"/>
              </a:rPr>
              <a:t>NOTE: you will be provided with an instructional document and the slides from this webinar to help you prepare for the RoundTable.</a:t>
            </a:r>
          </a:p>
          <a:p>
            <a:pPr marL="0" indent="0">
              <a:defRPr/>
            </a:pPr>
            <a:endParaRPr lang="en-US" altLang="en-US" dirty="0">
              <a:latin typeface="Lato Regular" charset="0"/>
              <a:cs typeface="Lato Regular" charset="0"/>
            </a:endParaRPr>
          </a:p>
          <a:p>
            <a:pPr marL="0" indent="0">
              <a:defRPr/>
            </a:pPr>
            <a:endParaRPr lang="en-US" altLang="en-US" dirty="0">
              <a:latin typeface="Lato Regular" charset="0"/>
              <a:cs typeface="Lato Regular" charset="0"/>
            </a:endParaRPr>
          </a:p>
        </p:txBody>
      </p:sp>
    </p:spTree>
    <p:extLst>
      <p:ext uri="{BB962C8B-B14F-4D97-AF65-F5344CB8AC3E}">
        <p14:creationId xmlns:p14="http://schemas.microsoft.com/office/powerpoint/2010/main" val="21963915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06400"/>
            <a:ext cx="7543800" cy="584200"/>
          </a:xfrm>
        </p:spPr>
        <p:txBody>
          <a:bodyPr/>
          <a:lstStyle/>
          <a:p>
            <a:pPr>
              <a:defRPr/>
            </a:pPr>
            <a:r>
              <a:rPr lang="en-US" dirty="0">
                <a:ea typeface="ＭＳ Ｐゴシック" charset="0"/>
              </a:rPr>
              <a:t>During this session we will be:</a:t>
            </a:r>
          </a:p>
        </p:txBody>
      </p:sp>
      <p:sp>
        <p:nvSpPr>
          <p:cNvPr id="26627" name="Vertical Text Placeholder 4"/>
          <p:cNvSpPr>
            <a:spLocks noGrp="1"/>
          </p:cNvSpPr>
          <p:nvPr>
            <p:ph idx="1"/>
          </p:nvPr>
        </p:nvSpPr>
        <p:spPr>
          <a:xfrm>
            <a:off x="1981200" y="1143000"/>
            <a:ext cx="6705600" cy="5105400"/>
          </a:xfrm>
        </p:spPr>
        <p:style>
          <a:lnRef idx="2">
            <a:schemeClr val="dk1"/>
          </a:lnRef>
          <a:fillRef idx="1">
            <a:schemeClr val="lt1"/>
          </a:fillRef>
          <a:effectRef idx="0">
            <a:schemeClr val="dk1"/>
          </a:effectRef>
          <a:fontRef idx="minor">
            <a:schemeClr val="dk1"/>
          </a:fontRef>
        </p:style>
        <p:txBody>
          <a:bodyPr lIns="182880" rIns="182880"/>
          <a:lstStyle/>
          <a:p>
            <a:pPr marL="828675" lvl="2" indent="-285750">
              <a:defRPr/>
            </a:pPr>
            <a:endParaRPr lang="en-US" altLang="en-US" sz="2400" dirty="0">
              <a:solidFill>
                <a:schemeClr val="tx1"/>
              </a:solidFill>
              <a:latin typeface="Lato Regular" panose="020F0502020204030203" pitchFamily="34" charset="0"/>
              <a:cs typeface="Lato Regular" charset="0"/>
            </a:endParaRPr>
          </a:p>
          <a:p>
            <a:pPr marL="828675" lvl="2" indent="-285750">
              <a:defRPr/>
            </a:pPr>
            <a:r>
              <a:rPr lang="en-US" altLang="en-US" sz="2400" dirty="0">
                <a:solidFill>
                  <a:schemeClr val="tx1"/>
                </a:solidFill>
                <a:latin typeface="Lato Regular" panose="020F0502020204030203" pitchFamily="34" charset="0"/>
                <a:cs typeface="Lato Regular" charset="0"/>
              </a:rPr>
              <a:t>Demonstrating how to access Advanced Find in PAGES, find pre-constructed reports, and run them.</a:t>
            </a:r>
          </a:p>
          <a:p>
            <a:pPr marL="542925" lvl="2" indent="0">
              <a:buNone/>
              <a:defRPr/>
            </a:pPr>
            <a:endParaRPr lang="en-US" altLang="en-US" sz="2400" dirty="0">
              <a:solidFill>
                <a:schemeClr val="tx1"/>
              </a:solidFill>
              <a:latin typeface="Lato Regular" panose="020F0502020204030203" pitchFamily="34" charset="0"/>
              <a:cs typeface="Lato Regular" charset="0"/>
            </a:endParaRPr>
          </a:p>
          <a:p>
            <a:pPr marL="828675" lvl="2" indent="-285750">
              <a:defRPr/>
            </a:pPr>
            <a:r>
              <a:rPr lang="en-US" altLang="en-US" sz="2400" dirty="0">
                <a:solidFill>
                  <a:schemeClr val="tx1"/>
                </a:solidFill>
                <a:latin typeface="Lato Regular" panose="020F0502020204030203" pitchFamily="34" charset="0"/>
                <a:cs typeface="Lato Regular" charset="0"/>
              </a:rPr>
              <a:t>Demonstrating how to extract those reports to Excel.</a:t>
            </a:r>
          </a:p>
          <a:p>
            <a:pPr marL="828675" lvl="2" indent="-285750">
              <a:defRPr/>
            </a:pPr>
            <a:endParaRPr lang="en-US" altLang="en-US" sz="2400" dirty="0">
              <a:solidFill>
                <a:schemeClr val="tx1"/>
              </a:solidFill>
              <a:latin typeface="Lato Regular" panose="020F0502020204030203" pitchFamily="34" charset="0"/>
              <a:cs typeface="Lato Regular" charset="0"/>
            </a:endParaRPr>
          </a:p>
          <a:p>
            <a:pPr marL="828675" lvl="2" indent="-285750">
              <a:defRPr/>
            </a:pPr>
            <a:r>
              <a:rPr lang="en-US" altLang="en-US" sz="2400" dirty="0">
                <a:solidFill>
                  <a:schemeClr val="tx1"/>
                </a:solidFill>
                <a:latin typeface="Lato Regular" panose="020F0502020204030203" pitchFamily="34" charset="0"/>
                <a:cs typeface="Lato Regular" charset="0"/>
              </a:rPr>
              <a:t>Explaining what you should do to prepare your reports for the HPOG RoundTable.</a:t>
            </a:r>
          </a:p>
          <a:p>
            <a:pPr marL="828675" lvl="2" indent="-285750">
              <a:defRPr/>
            </a:pPr>
            <a:endParaRPr lang="en-US" altLang="en-US" sz="2400" dirty="0">
              <a:solidFill>
                <a:schemeClr val="tx1"/>
              </a:solidFill>
              <a:latin typeface="Lato Regular" panose="020F0502020204030203" pitchFamily="34" charset="0"/>
              <a:cs typeface="Lato Regular" charset="0"/>
            </a:endParaRPr>
          </a:p>
          <a:p>
            <a:pPr marL="0" indent="0">
              <a:defRPr/>
            </a:pPr>
            <a:r>
              <a:rPr lang="en-US" altLang="en-US" sz="2400" b="1" dirty="0">
                <a:latin typeface="Lato Regular" charset="0"/>
                <a:cs typeface="Lato Regular" charset="0"/>
              </a:rPr>
              <a:t>NOTE: you need to bring your saved PAGES reports to the HPOG RoundTable.</a:t>
            </a:r>
          </a:p>
          <a:p>
            <a:pPr marL="0" indent="0">
              <a:defRPr/>
            </a:pPr>
            <a:endParaRPr lang="en-US" altLang="en-US" dirty="0">
              <a:latin typeface="Lato Regular" charset="0"/>
              <a:cs typeface="Lato Regular"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are not covering all of PAGES reporting – for a reporting refresher, please use these resources:</a:t>
            </a:r>
          </a:p>
        </p:txBody>
      </p:sp>
      <p:sp>
        <p:nvSpPr>
          <p:cNvPr id="3" name="Content Placeholder 2"/>
          <p:cNvSpPr>
            <a:spLocks noGrp="1"/>
          </p:cNvSpPr>
          <p:nvPr>
            <p:ph idx="1"/>
          </p:nvPr>
        </p:nvSpPr>
        <p:spPr>
          <a:xfrm>
            <a:off x="457200" y="1676400"/>
            <a:ext cx="8002588" cy="4267200"/>
          </a:xfrm>
        </p:spPr>
        <p:style>
          <a:lnRef idx="2">
            <a:schemeClr val="dk1"/>
          </a:lnRef>
          <a:fillRef idx="1">
            <a:schemeClr val="lt1"/>
          </a:fillRef>
          <a:effectRef idx="0">
            <a:schemeClr val="dk1"/>
          </a:effectRef>
          <a:fontRef idx="minor">
            <a:schemeClr val="dk1"/>
          </a:fontRef>
        </p:style>
        <p:txBody>
          <a:bodyPr lIns="91440" rIns="182880"/>
          <a:lstStyle/>
          <a:p>
            <a:r>
              <a:rPr lang="en-US" sz="2400" b="1" dirty="0"/>
              <a:t>	</a:t>
            </a:r>
          </a:p>
          <a:p>
            <a:r>
              <a:rPr lang="en-US" sz="2400" b="1" dirty="0"/>
              <a:t>	The PAGES User Manual. </a:t>
            </a:r>
            <a:r>
              <a:rPr lang="en-US" sz="2400" dirty="0"/>
              <a:t>From the PAGES Welcome Page, find “Document Resources” and click on the entry titled “a PAGES User Guide.”</a:t>
            </a:r>
          </a:p>
          <a:p>
            <a:endParaRPr lang="en-US" sz="2400" dirty="0"/>
          </a:p>
          <a:p>
            <a:r>
              <a:rPr lang="en-US" sz="2400" b="1" dirty="0"/>
              <a:t>	The PAGES Reporting Webinars. </a:t>
            </a:r>
            <a:r>
              <a:rPr lang="en-US" sz="2400" dirty="0"/>
              <a:t>Also in “Document Resources” on the Welcome Page, find “Reporting in PAGES Training Slides.” Or click here for a link to a recording of the webinar:</a:t>
            </a:r>
          </a:p>
          <a:p>
            <a:r>
              <a:rPr lang="en-US" sz="2400" dirty="0"/>
              <a:t> </a:t>
            </a:r>
            <a:r>
              <a:rPr lang="en-US" sz="2000" u="sng" dirty="0">
                <a:hlinkClick r:id="rId2"/>
              </a:rPr>
              <a:t>https://attendee.gotowebinar.com/recording/2015708665061126918</a:t>
            </a:r>
            <a:endParaRPr lang="en-US" sz="2000" b="1" dirty="0"/>
          </a:p>
          <a:p>
            <a:endParaRPr lang="en-US" sz="2400" b="1" dirty="0"/>
          </a:p>
        </p:txBody>
      </p:sp>
    </p:spTree>
    <p:extLst>
      <p:ext uri="{BB962C8B-B14F-4D97-AF65-F5344CB8AC3E}">
        <p14:creationId xmlns:p14="http://schemas.microsoft.com/office/powerpoint/2010/main" val="11599462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6425" cy="568325"/>
          </a:xfrm>
        </p:spPr>
        <p:txBody>
          <a:bodyPr/>
          <a:lstStyle/>
          <a:p>
            <a:r>
              <a:rPr lang="en-US" dirty="0"/>
              <a:t>Pre RoundTable Activities:</a:t>
            </a:r>
          </a:p>
        </p:txBody>
      </p:sp>
      <p:sp>
        <p:nvSpPr>
          <p:cNvPr id="3" name="Content Placeholder 2"/>
          <p:cNvSpPr>
            <a:spLocks noGrp="1"/>
          </p:cNvSpPr>
          <p:nvPr>
            <p:ph idx="1"/>
          </p:nvPr>
        </p:nvSpPr>
        <p:spPr>
          <a:xfrm>
            <a:off x="685800" y="1101724"/>
            <a:ext cx="8215312" cy="4994275"/>
          </a:xfrm>
        </p:spPr>
        <p:style>
          <a:lnRef idx="2">
            <a:schemeClr val="dk1"/>
          </a:lnRef>
          <a:fillRef idx="1">
            <a:schemeClr val="lt1"/>
          </a:fillRef>
          <a:effectRef idx="0">
            <a:schemeClr val="dk1"/>
          </a:effectRef>
          <a:fontRef idx="minor">
            <a:schemeClr val="dk1"/>
          </a:fontRef>
        </p:style>
        <p:txBody>
          <a:bodyPr lIns="91440" tIns="91440" rIns="91440" bIns="182880"/>
          <a:lstStyle/>
          <a:p>
            <a:pPr marL="457200" indent="-457200">
              <a:buFont typeface="+mj-lt"/>
              <a:buAutoNum type="arabicPeriod"/>
            </a:pPr>
            <a:r>
              <a:rPr lang="en-US" sz="2000" dirty="0"/>
              <a:t>Access the three Advanced Find reports that have been shared with you.</a:t>
            </a:r>
          </a:p>
          <a:p>
            <a:pPr>
              <a:buFont typeface="+mj-lt"/>
              <a:buAutoNum type="arabicPeriod"/>
            </a:pPr>
            <a:endParaRPr lang="en-US" sz="2000" dirty="0"/>
          </a:p>
          <a:p>
            <a:pPr marL="457200" indent="-457200">
              <a:buFont typeface="+mj-lt"/>
              <a:buAutoNum type="arabicPeriod"/>
            </a:pPr>
            <a:r>
              <a:rPr lang="en-US" sz="2000" dirty="0"/>
              <a:t>Run each report and export each to Excel.</a:t>
            </a:r>
          </a:p>
          <a:p>
            <a:pPr>
              <a:buFont typeface="+mj-lt"/>
              <a:buAutoNum type="arabicPeriod"/>
            </a:pPr>
            <a:endParaRPr lang="en-US" sz="2000" dirty="0"/>
          </a:p>
          <a:p>
            <a:pPr marL="457200" indent="-457200">
              <a:buFont typeface="+mj-lt"/>
              <a:buAutoNum type="arabicPeriod"/>
            </a:pPr>
            <a:r>
              <a:rPr lang="en-US" sz="2000" dirty="0"/>
              <a:t>Open the Excel file and “Save As” to either the computer you are bringing to the RoundTable, or to a USB Flash Drive you can bring (</a:t>
            </a:r>
            <a:r>
              <a:rPr lang="en-US" sz="2000" b="1" dirty="0"/>
              <a:t>NOTE: please ensure your computer at the RoundTable has Excel installed</a:t>
            </a:r>
            <a:r>
              <a:rPr lang="en-US" sz="2000" dirty="0"/>
              <a:t>).</a:t>
            </a:r>
          </a:p>
          <a:p>
            <a:pPr>
              <a:buFont typeface="+mj-lt"/>
              <a:buAutoNum type="arabicPeriod"/>
            </a:pPr>
            <a:endParaRPr lang="en-US" sz="2000" dirty="0"/>
          </a:p>
          <a:p>
            <a:pPr marL="457200" indent="-457200">
              <a:buFont typeface="+mj-lt"/>
              <a:buAutoNum type="arabicPeriod"/>
            </a:pPr>
            <a:r>
              <a:rPr lang="en-US" sz="2000" dirty="0"/>
              <a:t>Bring the three reports to the RoundTable and be prepared to work with them during the session – if possible, think beforehand about what you could do with the data to support your Communications Plan.</a:t>
            </a:r>
          </a:p>
        </p:txBody>
      </p:sp>
    </p:spTree>
    <p:extLst>
      <p:ext uri="{BB962C8B-B14F-4D97-AF65-F5344CB8AC3E}">
        <p14:creationId xmlns:p14="http://schemas.microsoft.com/office/powerpoint/2010/main" val="336977320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Accessing the Advanced Find Reports</a:t>
            </a:r>
          </a:p>
        </p:txBody>
      </p:sp>
      <p:sp>
        <p:nvSpPr>
          <p:cNvPr id="3" name="Content Placeholder 2"/>
          <p:cNvSpPr>
            <a:spLocks noGrp="1"/>
          </p:cNvSpPr>
          <p:nvPr>
            <p:ph idx="1"/>
          </p:nvPr>
        </p:nvSpPr>
        <p:spPr>
          <a:xfrm>
            <a:off x="446314" y="1219200"/>
            <a:ext cx="7910512" cy="4273550"/>
          </a:xfrm>
        </p:spPr>
        <p:txBody>
          <a:bodyPr/>
          <a:lstStyle/>
          <a:p>
            <a:pPr marL="0"/>
            <a:r>
              <a:rPr lang="en-US" sz="2200" dirty="0"/>
              <a:t>From anywhere in PAGES, click on the following link at the top of the screen to access the Advanced Find window:</a:t>
            </a:r>
          </a:p>
          <a:p>
            <a:endParaRPr lang="en-US" sz="2200" dirty="0"/>
          </a:p>
          <a:p>
            <a:endParaRPr lang="en-US" sz="2200" dirty="0"/>
          </a:p>
          <a:p>
            <a:endParaRPr lang="en-US" sz="2200" dirty="0"/>
          </a:p>
          <a:p>
            <a:endParaRPr lang="en-US" sz="2200" dirty="0"/>
          </a:p>
          <a:p>
            <a:r>
              <a:rPr lang="en-US" sz="2200" dirty="0"/>
              <a:t>Close-up:</a:t>
            </a:r>
          </a:p>
          <a:p>
            <a:endParaRPr lang="en-US" sz="2200" dirty="0"/>
          </a:p>
          <a:p>
            <a:endParaRPr lang="en-US" sz="2200" dirty="0"/>
          </a:p>
          <a:p>
            <a:endParaRPr lang="en-US" sz="2200" dirty="0"/>
          </a:p>
          <a:p>
            <a:endParaRPr lang="en-US" sz="2200" dirty="0"/>
          </a:p>
        </p:txBody>
      </p:sp>
      <p:pic>
        <p:nvPicPr>
          <p:cNvPr id="4" name="Picture 3"/>
          <p:cNvPicPr>
            <a:picLocks noChangeAspect="1"/>
          </p:cNvPicPr>
          <p:nvPr/>
        </p:nvPicPr>
        <p:blipFill>
          <a:blip r:embed="rId2"/>
          <a:stretch>
            <a:fillRect/>
          </a:stretch>
        </p:blipFill>
        <p:spPr>
          <a:xfrm>
            <a:off x="303211" y="2438400"/>
            <a:ext cx="8534400" cy="632177"/>
          </a:xfrm>
          <a:prstGeom prst="rect">
            <a:avLst/>
          </a:prstGeom>
        </p:spPr>
      </p:pic>
      <p:pic>
        <p:nvPicPr>
          <p:cNvPr id="5" name="Picture 4"/>
          <p:cNvPicPr>
            <a:picLocks noChangeAspect="1"/>
          </p:cNvPicPr>
          <p:nvPr/>
        </p:nvPicPr>
        <p:blipFill>
          <a:blip r:embed="rId3"/>
          <a:stretch>
            <a:fillRect/>
          </a:stretch>
        </p:blipFill>
        <p:spPr>
          <a:xfrm>
            <a:off x="1367955" y="4251677"/>
            <a:ext cx="6404911" cy="1209675"/>
          </a:xfrm>
          <a:prstGeom prst="rect">
            <a:avLst/>
          </a:prstGeom>
        </p:spPr>
      </p:pic>
    </p:spTree>
    <p:extLst>
      <p:ext uri="{BB962C8B-B14F-4D97-AF65-F5344CB8AC3E}">
        <p14:creationId xmlns:p14="http://schemas.microsoft.com/office/powerpoint/2010/main" val="133034420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Accessing Advanced Find, Cont’d</a:t>
            </a:r>
          </a:p>
        </p:txBody>
      </p:sp>
      <p:sp>
        <p:nvSpPr>
          <p:cNvPr id="3" name="Content Placeholder 2"/>
          <p:cNvSpPr>
            <a:spLocks noGrp="1"/>
          </p:cNvSpPr>
          <p:nvPr>
            <p:ph idx="1"/>
          </p:nvPr>
        </p:nvSpPr>
        <p:spPr>
          <a:xfrm>
            <a:off x="455613" y="1101725"/>
            <a:ext cx="7910512" cy="4391025"/>
          </a:xfrm>
        </p:spPr>
        <p:txBody>
          <a:bodyPr/>
          <a:lstStyle/>
          <a:p>
            <a:pPr marL="0"/>
            <a:r>
              <a:rPr lang="en-US" sz="2200" dirty="0"/>
              <a:t>A pop-up will appear with Advanced Find. To find each report, you will need to change the “Look for” field to the correct category. </a:t>
            </a:r>
          </a:p>
          <a:p>
            <a:pPr marL="0"/>
            <a:endParaRPr lang="en-US" sz="2200" dirty="0"/>
          </a:p>
          <a:p>
            <a:pPr marL="0"/>
            <a:r>
              <a:rPr lang="en-US" sz="2200" dirty="0"/>
              <a:t>Change “Look for” by clicking the dropdown and selecting the appropriate category:</a:t>
            </a:r>
          </a:p>
        </p:txBody>
      </p:sp>
      <p:pic>
        <p:nvPicPr>
          <p:cNvPr id="4" name="Picture 3"/>
          <p:cNvPicPr>
            <a:picLocks noChangeAspect="1"/>
          </p:cNvPicPr>
          <p:nvPr/>
        </p:nvPicPr>
        <p:blipFill>
          <a:blip r:embed="rId2"/>
          <a:stretch>
            <a:fillRect/>
          </a:stretch>
        </p:blipFill>
        <p:spPr>
          <a:xfrm>
            <a:off x="2679700" y="3505200"/>
            <a:ext cx="5686425" cy="2809875"/>
          </a:xfrm>
          <a:prstGeom prst="rect">
            <a:avLst/>
          </a:prstGeom>
        </p:spPr>
      </p:pic>
    </p:spTree>
    <p:extLst>
      <p:ext uri="{BB962C8B-B14F-4D97-AF65-F5344CB8AC3E}">
        <p14:creationId xmlns:p14="http://schemas.microsoft.com/office/powerpoint/2010/main" val="25469642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Accessing Advanced Find, Cont’d</a:t>
            </a:r>
          </a:p>
        </p:txBody>
      </p:sp>
      <p:sp>
        <p:nvSpPr>
          <p:cNvPr id="3" name="Content Placeholder 2"/>
          <p:cNvSpPr>
            <a:spLocks noGrp="1"/>
          </p:cNvSpPr>
          <p:nvPr>
            <p:ph idx="1"/>
          </p:nvPr>
        </p:nvSpPr>
        <p:spPr>
          <a:xfrm>
            <a:off x="455613" y="1101725"/>
            <a:ext cx="7910512" cy="4391025"/>
          </a:xfrm>
        </p:spPr>
        <p:txBody>
          <a:bodyPr/>
          <a:lstStyle/>
          <a:p>
            <a:pPr marL="0"/>
            <a:r>
              <a:rPr lang="en-US" sz="2200" dirty="0"/>
              <a:t>Once you have selected the Look For category, you can find the saved view to the right under “Use Saved View.” Click on the dropdown and then scroll down to “My Views” where you will find the RoundTable view labelled as such:</a:t>
            </a:r>
          </a:p>
        </p:txBody>
      </p:sp>
      <p:pic>
        <p:nvPicPr>
          <p:cNvPr id="5" name="Picture 4"/>
          <p:cNvPicPr>
            <a:picLocks noChangeAspect="1"/>
          </p:cNvPicPr>
          <p:nvPr/>
        </p:nvPicPr>
        <p:blipFill>
          <a:blip r:embed="rId2"/>
          <a:stretch>
            <a:fillRect/>
          </a:stretch>
        </p:blipFill>
        <p:spPr>
          <a:xfrm>
            <a:off x="851981" y="2895600"/>
            <a:ext cx="7831644" cy="2819694"/>
          </a:xfrm>
          <a:prstGeom prst="rect">
            <a:avLst/>
          </a:prstGeom>
        </p:spPr>
      </p:pic>
    </p:spTree>
    <p:extLst>
      <p:ext uri="{BB962C8B-B14F-4D97-AF65-F5344CB8AC3E}">
        <p14:creationId xmlns:p14="http://schemas.microsoft.com/office/powerpoint/2010/main" val="120843303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Accessing Advanced Find, Cont’d</a:t>
            </a:r>
          </a:p>
        </p:txBody>
      </p:sp>
      <p:sp>
        <p:nvSpPr>
          <p:cNvPr id="3" name="Content Placeholder 2"/>
          <p:cNvSpPr>
            <a:spLocks noGrp="1"/>
          </p:cNvSpPr>
          <p:nvPr>
            <p:ph idx="1"/>
          </p:nvPr>
        </p:nvSpPr>
        <p:spPr/>
        <p:txBody>
          <a:bodyPr/>
          <a:lstStyle/>
          <a:p>
            <a:pPr marL="0"/>
            <a:r>
              <a:rPr lang="en-US" sz="2200" dirty="0"/>
              <a:t>The three reports can be found by setting “Look for” as follows, and checking for these titles:</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18724115"/>
              </p:ext>
            </p:extLst>
          </p:nvPr>
        </p:nvGraphicFramePr>
        <p:xfrm>
          <a:off x="609600" y="2310766"/>
          <a:ext cx="8229601" cy="3156584"/>
        </p:xfrm>
        <a:graphic>
          <a:graphicData uri="http://schemas.openxmlformats.org/drawingml/2006/table">
            <a:tbl>
              <a:tblPr firstRow="1" bandRow="1">
                <a:tableStyleId>{5C22544A-7EE6-4342-B048-85BDC9FD1C3A}</a:tableStyleId>
              </a:tblPr>
              <a:tblGrid>
                <a:gridCol w="1600201">
                  <a:extLst>
                    <a:ext uri="{9D8B030D-6E8A-4147-A177-3AD203B41FA5}">
                      <a16:colId xmlns:a16="http://schemas.microsoft.com/office/drawing/2014/main" xmlns="" val="2011713576"/>
                    </a:ext>
                  </a:extLst>
                </a:gridCol>
                <a:gridCol w="2438400">
                  <a:extLst>
                    <a:ext uri="{9D8B030D-6E8A-4147-A177-3AD203B41FA5}">
                      <a16:colId xmlns:a16="http://schemas.microsoft.com/office/drawing/2014/main" xmlns="" val="518016974"/>
                    </a:ext>
                  </a:extLst>
                </a:gridCol>
                <a:gridCol w="4191000">
                  <a:extLst>
                    <a:ext uri="{9D8B030D-6E8A-4147-A177-3AD203B41FA5}">
                      <a16:colId xmlns:a16="http://schemas.microsoft.com/office/drawing/2014/main" xmlns="" val="1356995222"/>
                    </a:ext>
                  </a:extLst>
                </a:gridCol>
              </a:tblGrid>
              <a:tr h="789146">
                <a:tc>
                  <a:txBody>
                    <a:bodyPr/>
                    <a:lstStyle/>
                    <a:p>
                      <a:r>
                        <a:rPr lang="en-US" dirty="0"/>
                        <a:t>Report Number</a:t>
                      </a:r>
                    </a:p>
                  </a:txBody>
                  <a:tcPr anchor="ctr"/>
                </a:tc>
                <a:tc>
                  <a:txBody>
                    <a:bodyPr/>
                    <a:lstStyle/>
                    <a:p>
                      <a:r>
                        <a:rPr lang="en-US" dirty="0"/>
                        <a:t>“Look For” Category</a:t>
                      </a:r>
                    </a:p>
                  </a:txBody>
                  <a:tcPr anchor="ctr"/>
                </a:tc>
                <a:tc>
                  <a:txBody>
                    <a:bodyPr/>
                    <a:lstStyle/>
                    <a:p>
                      <a:r>
                        <a:rPr lang="en-US" dirty="0"/>
                        <a:t>Report</a:t>
                      </a:r>
                      <a:r>
                        <a:rPr lang="en-US" baseline="0" dirty="0"/>
                        <a:t> Title under “Use Saved View”</a:t>
                      </a:r>
                      <a:endParaRPr lang="en-US" dirty="0"/>
                    </a:p>
                  </a:txBody>
                  <a:tcPr anchor="ctr"/>
                </a:tc>
                <a:extLst>
                  <a:ext uri="{0D108BD9-81ED-4DB2-BD59-A6C34878D82A}">
                    <a16:rowId xmlns:a16="http://schemas.microsoft.com/office/drawing/2014/main" xmlns="" val="3573009512"/>
                  </a:ext>
                </a:extLst>
              </a:tr>
              <a:tr h="789146">
                <a:tc>
                  <a:txBody>
                    <a:bodyPr/>
                    <a:lstStyle/>
                    <a:p>
                      <a:r>
                        <a:rPr lang="en-US" dirty="0"/>
                        <a:t>1</a:t>
                      </a:r>
                    </a:p>
                  </a:txBody>
                  <a:tcPr anchor="ctr"/>
                </a:tc>
                <a:tc>
                  <a:txBody>
                    <a:bodyPr/>
                    <a:lstStyle/>
                    <a:p>
                      <a:r>
                        <a:rPr lang="en-US" dirty="0"/>
                        <a:t>Cases</a:t>
                      </a:r>
                    </a:p>
                  </a:txBody>
                  <a:tcPr anchor="ctr"/>
                </a:tc>
                <a:tc>
                  <a:txBody>
                    <a:bodyPr/>
                    <a:lstStyle/>
                    <a:p>
                      <a:r>
                        <a:rPr lang="en-US" dirty="0"/>
                        <a:t>HPOG RoundTable – Unemployed at Intake, Later Employed in</a:t>
                      </a:r>
                      <a:r>
                        <a:rPr lang="en-US" baseline="0" dirty="0"/>
                        <a:t> HC</a:t>
                      </a:r>
                      <a:endParaRPr lang="en-US" dirty="0"/>
                    </a:p>
                  </a:txBody>
                  <a:tcPr anchor="ctr"/>
                </a:tc>
                <a:extLst>
                  <a:ext uri="{0D108BD9-81ED-4DB2-BD59-A6C34878D82A}">
                    <a16:rowId xmlns:a16="http://schemas.microsoft.com/office/drawing/2014/main" xmlns="" val="209113355"/>
                  </a:ext>
                </a:extLst>
              </a:tr>
              <a:tr h="789146">
                <a:tc>
                  <a:txBody>
                    <a:bodyPr/>
                    <a:lstStyle/>
                    <a:p>
                      <a:r>
                        <a:rPr lang="en-US" dirty="0"/>
                        <a:t>2</a:t>
                      </a:r>
                    </a:p>
                  </a:txBody>
                  <a:tcPr anchor="ctr"/>
                </a:tc>
                <a:tc>
                  <a:txBody>
                    <a:bodyPr/>
                    <a:lstStyle/>
                    <a:p>
                      <a:r>
                        <a:rPr lang="en-US" dirty="0"/>
                        <a:t>Employment History</a:t>
                      </a:r>
                    </a:p>
                  </a:txBody>
                  <a:tcPr anchor="ctr"/>
                </a:tc>
                <a:tc>
                  <a:txBody>
                    <a:bodyPr/>
                    <a:lstStyle/>
                    <a:p>
                      <a:r>
                        <a:rPr lang="en-US" dirty="0"/>
                        <a:t>HPOG RoundTable – Employments in Healthcare</a:t>
                      </a:r>
                    </a:p>
                  </a:txBody>
                  <a:tcPr anchor="ctr"/>
                </a:tc>
                <a:extLst>
                  <a:ext uri="{0D108BD9-81ED-4DB2-BD59-A6C34878D82A}">
                    <a16:rowId xmlns:a16="http://schemas.microsoft.com/office/drawing/2014/main" xmlns="" val="4017690225"/>
                  </a:ext>
                </a:extLst>
              </a:tr>
              <a:tr h="789146">
                <a:tc>
                  <a:txBody>
                    <a:bodyPr/>
                    <a:lstStyle/>
                    <a:p>
                      <a:r>
                        <a:rPr lang="en-US" dirty="0"/>
                        <a:t>3</a:t>
                      </a:r>
                    </a:p>
                  </a:txBody>
                  <a:tcPr anchor="ctr"/>
                </a:tc>
                <a:tc>
                  <a:txBody>
                    <a:bodyPr/>
                    <a:lstStyle/>
                    <a:p>
                      <a:r>
                        <a:rPr lang="en-US" dirty="0"/>
                        <a:t>Service Details</a:t>
                      </a:r>
                    </a:p>
                  </a:txBody>
                  <a:tcPr anchor="ctr"/>
                </a:tc>
                <a:tc>
                  <a:txBody>
                    <a:bodyPr/>
                    <a:lstStyle/>
                    <a:p>
                      <a:r>
                        <a:rPr lang="en-US" dirty="0"/>
                        <a:t>HPOG RoundTable</a:t>
                      </a:r>
                      <a:r>
                        <a:rPr lang="en-US" baseline="0" dirty="0"/>
                        <a:t> – Health Occupation Training Data</a:t>
                      </a:r>
                      <a:endParaRPr lang="en-US" dirty="0"/>
                    </a:p>
                  </a:txBody>
                  <a:tcPr anchor="ctr"/>
                </a:tc>
                <a:extLst>
                  <a:ext uri="{0D108BD9-81ED-4DB2-BD59-A6C34878D82A}">
                    <a16:rowId xmlns:a16="http://schemas.microsoft.com/office/drawing/2014/main" xmlns="" val="4087887885"/>
                  </a:ext>
                </a:extLst>
              </a:tr>
            </a:tbl>
          </a:graphicData>
        </a:graphic>
      </p:graphicFrame>
    </p:spTree>
    <p:extLst>
      <p:ext uri="{BB962C8B-B14F-4D97-AF65-F5344CB8AC3E}">
        <p14:creationId xmlns:p14="http://schemas.microsoft.com/office/powerpoint/2010/main" val="3349704160"/>
      </p:ext>
    </p:extLst>
  </p:cSld>
  <p:clrMapOvr>
    <a:masterClrMapping/>
  </p:clrMapOvr>
  <p:transition/>
</p:sld>
</file>

<file path=ppt/theme/theme1.xml><?xml version="1.0" encoding="utf-8"?>
<a:theme xmlns:a="http://schemas.openxmlformats.org/drawingml/2006/main" name="UI New Brand Basic 1">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13353</TotalTime>
  <Words>1028</Words>
  <Application>Microsoft Office PowerPoint</Application>
  <PresentationFormat>On-screen Show (4:3)</PresentationFormat>
  <Paragraphs>113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UI New Brand Basic 1</vt:lpstr>
      <vt:lpstr>PowerPoint Presentation</vt:lpstr>
      <vt:lpstr>We want you to help you develop skills with interpreting and manipulating PAGES data. This involves:</vt:lpstr>
      <vt:lpstr>During this session we will be:</vt:lpstr>
      <vt:lpstr>We are not covering all of PAGES reporting – for a reporting refresher, please use these resources:</vt:lpstr>
      <vt:lpstr>Pre RoundTable Activities:</vt:lpstr>
      <vt:lpstr>1. Accessing the Advanced Find Reports</vt:lpstr>
      <vt:lpstr>1. Accessing Advanced Find, Cont’d</vt:lpstr>
      <vt:lpstr>1. Accessing Advanced Find, Cont’d</vt:lpstr>
      <vt:lpstr>1. Accessing Advanced Find, Cont’d</vt:lpstr>
      <vt:lpstr>2. Run each report and export to Excel. </vt:lpstr>
      <vt:lpstr>2. Run each report and export to Excel. </vt:lpstr>
      <vt:lpstr>3. Open in Excel and “Save As”</vt:lpstr>
      <vt:lpstr>3. Open in Excel and “Save As”</vt:lpstr>
      <vt:lpstr>Report 1 – Participant Progression</vt:lpstr>
      <vt:lpstr>Report 2 – Employment Report</vt:lpstr>
      <vt:lpstr>Report 3 – Health Occupation Training Data</vt:lpstr>
      <vt:lpstr>Personally Identifiable Information (PII) </vt:lpstr>
      <vt:lpstr>System Demonstration</vt:lpstr>
      <vt:lpstr>Questions?</vt:lpstr>
    </vt:vector>
  </TitlesOfParts>
  <Company>The Urban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Institute Identity Implementation</dc:title>
  <dc:creator>Lowell, Bridget</dc:creator>
  <cp:lastModifiedBy>Kailiah Thomas</cp:lastModifiedBy>
  <cp:revision>222</cp:revision>
  <dcterms:created xsi:type="dcterms:W3CDTF">2014-01-16T21:17:16Z</dcterms:created>
  <dcterms:modified xsi:type="dcterms:W3CDTF">2018-01-09T17:58:57Z</dcterms:modified>
</cp:coreProperties>
</file>