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5" r:id="rId2"/>
    <p:sldId id="277" r:id="rId3"/>
    <p:sldId id="280" r:id="rId4"/>
    <p:sldId id="282" r:id="rId5"/>
    <p:sldId id="279" r:id="rId6"/>
    <p:sldId id="281" r:id="rId7"/>
    <p:sldId id="278" r:id="rId8"/>
    <p:sldId id="264" r:id="rId9"/>
    <p:sldId id="263" r:id="rId10"/>
    <p:sldId id="275" r:id="rId11"/>
    <p:sldId id="267" r:id="rId12"/>
    <p:sldId id="269" r:id="rId13"/>
    <p:sldId id="271" r:id="rId14"/>
    <p:sldId id="276"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vora Wilensky" initials="DW" lastIdx="3" clrIdx="0"/>
  <p:cmAuthor id="1" name="Kailiah Thomas" initials="KT"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7429"/>
    <a:srgbClr val="336A90"/>
    <a:srgbClr val="89D6F8"/>
    <a:srgbClr val="336990"/>
    <a:srgbClr val="195CAC"/>
    <a:srgbClr val="E29F4D"/>
    <a:srgbClr val="0A7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592" autoAdjust="0"/>
    <p:restoredTop sz="86418" autoAdjust="0"/>
  </p:normalViewPr>
  <p:slideViewPr>
    <p:cSldViewPr snapToGrid="0" snapToObjects="1">
      <p:cViewPr varScale="1">
        <p:scale>
          <a:sx n="63" d="100"/>
          <a:sy n="63" d="100"/>
        </p:scale>
        <p:origin x="10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F146C7-5979-48C4-B5AC-DD024FFE6773}" type="datetimeFigureOut">
              <a:rPr lang="en-US" smtClean="0"/>
              <a:t>1/9/2018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2B72248-2F9A-4446-9BCB-53B893776422}" type="slidenum">
              <a:rPr lang="en-US" smtClean="0"/>
              <a:t>‹#›</a:t>
            </a:fld>
            <a:endParaRPr lang="en-US" dirty="0"/>
          </a:p>
        </p:txBody>
      </p:sp>
    </p:spTree>
    <p:extLst>
      <p:ext uri="{BB962C8B-B14F-4D97-AF65-F5344CB8AC3E}">
        <p14:creationId xmlns:p14="http://schemas.microsoft.com/office/powerpoint/2010/main" val="2817195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1F3DF1-CAEB-1A47-8494-9DF13791687B}" type="datetimeFigureOut">
              <a:rPr lang="en-US" smtClean="0"/>
              <a:t>1/9/2018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B9EDAE-AFAE-4F42-B743-1DFA83495D6A}" type="slidenum">
              <a:rPr lang="en-US" smtClean="0"/>
              <a:t>‹#›</a:t>
            </a:fld>
            <a:endParaRPr lang="en-US" dirty="0"/>
          </a:p>
        </p:txBody>
      </p:sp>
    </p:spTree>
    <p:extLst>
      <p:ext uri="{BB962C8B-B14F-4D97-AF65-F5344CB8AC3E}">
        <p14:creationId xmlns:p14="http://schemas.microsoft.com/office/powerpoint/2010/main" val="58386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Afternoon and welcome to HPOG’s Prep webinar for the upcoming roundtable meetings.  My name is Kailiah Thomas, HPOG Program Specialist.</a:t>
            </a:r>
          </a:p>
        </p:txBody>
      </p:sp>
      <p:sp>
        <p:nvSpPr>
          <p:cNvPr id="4" name="Slide Number Placeholder 3"/>
          <p:cNvSpPr>
            <a:spLocks noGrp="1"/>
          </p:cNvSpPr>
          <p:nvPr>
            <p:ph type="sldNum" sz="quarter" idx="10"/>
          </p:nvPr>
        </p:nvSpPr>
        <p:spPr/>
        <p:txBody>
          <a:bodyPr/>
          <a:lstStyle/>
          <a:p>
            <a:fld id="{1AB9EDAE-AFAE-4F42-B743-1DFA83495D6A}" type="slidenum">
              <a:rPr lang="en-US" smtClean="0"/>
              <a:t>1</a:t>
            </a:fld>
            <a:endParaRPr lang="en-US" dirty="0"/>
          </a:p>
        </p:txBody>
      </p:sp>
    </p:spTree>
    <p:extLst>
      <p:ext uri="{BB962C8B-B14F-4D97-AF65-F5344CB8AC3E}">
        <p14:creationId xmlns:p14="http://schemas.microsoft.com/office/powerpoint/2010/main" val="389544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this webinar</a:t>
            </a:r>
            <a:r>
              <a:rPr lang="en-US" baseline="0" dirty="0" smtClean="0"/>
              <a:t> will provide an overview of what to expect at the upcoming roundtables.   We will provide reminders about logistics and registration.  You will me introduced to the Subject Matter Experts that the will leading the roundtable sessions.  And finally, we will give you all the information you need to complete the required pre-work.  </a:t>
            </a:r>
            <a:endParaRPr lang="en-US" baseline="0" dirty="0" smtClean="0"/>
          </a:p>
          <a:p>
            <a:r>
              <a:rPr lang="en-US" baseline="0" dirty="0" smtClean="0"/>
              <a:t>As a note, all participants are muted.  There will be time and instructions at the end for asking questions.</a:t>
            </a:r>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2</a:t>
            </a:fld>
            <a:endParaRPr lang="en-US" dirty="0"/>
          </a:p>
        </p:txBody>
      </p:sp>
    </p:spTree>
    <p:extLst>
      <p:ext uri="{BB962C8B-B14F-4D97-AF65-F5344CB8AC3E}">
        <p14:creationId xmlns:p14="http://schemas.microsoft.com/office/powerpoint/2010/main" val="229644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3</a:t>
            </a:fld>
            <a:endParaRPr lang="en-US" dirty="0"/>
          </a:p>
        </p:txBody>
      </p:sp>
    </p:spTree>
    <p:extLst>
      <p:ext uri="{BB962C8B-B14F-4D97-AF65-F5344CB8AC3E}">
        <p14:creationId xmlns:p14="http://schemas.microsoft.com/office/powerpoint/2010/main" val="403896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Day 1 is Employer Engagement,</a:t>
            </a:r>
            <a:r>
              <a:rPr lang="en-US" baseline="0" dirty="0" smtClean="0"/>
              <a:t> grantee will share their strategies and highlight best practices.  </a:t>
            </a:r>
          </a:p>
          <a:p>
            <a:pPr marL="171450" indent="-171450">
              <a:buFont typeface="Arial" panose="020B0604020202020204" pitchFamily="34" charset="0"/>
              <a:buChar char="•"/>
            </a:pPr>
            <a:r>
              <a:rPr lang="en-US" baseline="0" dirty="0" smtClean="0"/>
              <a:t>Day 2 (Morning) – We will conduct a session on Employment and Post-Employment services that programs should be providing to participants.  This will be led by either the HPOG Program Manager, a Program Specialist, or Mary Hayes depending on which roundtable you attend</a:t>
            </a:r>
          </a:p>
          <a:p>
            <a:pPr marL="171450" indent="-171450">
              <a:buFont typeface="Arial" panose="020B0604020202020204" pitchFamily="34" charset="0"/>
              <a:buChar char="•"/>
            </a:pPr>
            <a:r>
              <a:rPr lang="en-US" baseline="0" dirty="0" smtClean="0"/>
              <a:t>Day 2 (Afternoon)  - We will conduct a session on Using Program Data for Different Audiences </a:t>
            </a:r>
            <a:endParaRPr lang="en-US" dirty="0" smtClean="0"/>
          </a:p>
        </p:txBody>
      </p:sp>
      <p:sp>
        <p:nvSpPr>
          <p:cNvPr id="4" name="Slide Number Placeholder 3"/>
          <p:cNvSpPr>
            <a:spLocks noGrp="1"/>
          </p:cNvSpPr>
          <p:nvPr>
            <p:ph type="sldNum" sz="quarter" idx="10"/>
          </p:nvPr>
        </p:nvSpPr>
        <p:spPr/>
        <p:txBody>
          <a:bodyPr/>
          <a:lstStyle/>
          <a:p>
            <a:fld id="{1AB9EDAE-AFAE-4F42-B743-1DFA83495D6A}" type="slidenum">
              <a:rPr lang="en-US" smtClean="0"/>
              <a:t>4</a:t>
            </a:fld>
            <a:endParaRPr lang="en-US" dirty="0"/>
          </a:p>
        </p:txBody>
      </p:sp>
    </p:spTree>
    <p:extLst>
      <p:ext uri="{BB962C8B-B14F-4D97-AF65-F5344CB8AC3E}">
        <p14:creationId xmlns:p14="http://schemas.microsoft.com/office/powerpoint/2010/main" val="101075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5</a:t>
            </a:fld>
            <a:endParaRPr lang="en-US" dirty="0"/>
          </a:p>
        </p:txBody>
      </p:sp>
    </p:spTree>
    <p:extLst>
      <p:ext uri="{BB962C8B-B14F-4D97-AF65-F5344CB8AC3E}">
        <p14:creationId xmlns:p14="http://schemas.microsoft.com/office/powerpoint/2010/main" val="2539491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Introducing</a:t>
            </a:r>
            <a:r>
              <a:rPr lang="en-US" baseline="0" dirty="0" smtClean="0"/>
              <a:t> your Roundtable Facilitators!</a:t>
            </a:r>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7</a:t>
            </a:fld>
            <a:endParaRPr lang="en-US" dirty="0"/>
          </a:p>
        </p:txBody>
      </p:sp>
    </p:spTree>
    <p:extLst>
      <p:ext uri="{BB962C8B-B14F-4D97-AF65-F5344CB8AC3E}">
        <p14:creationId xmlns:p14="http://schemas.microsoft.com/office/powerpoint/2010/main" val="1685482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Load and show</a:t>
            </a:r>
            <a:r>
              <a:rPr lang="en-US" baseline="0" dirty="0" smtClean="0"/>
              <a:t> the questionnaire template.  Talk through the questions/pre-work and expectations for day-of presentation.</a:t>
            </a:r>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9</a:t>
            </a:fld>
            <a:endParaRPr lang="en-US" dirty="0"/>
          </a:p>
        </p:txBody>
      </p:sp>
    </p:spTree>
    <p:extLst>
      <p:ext uri="{BB962C8B-B14F-4D97-AF65-F5344CB8AC3E}">
        <p14:creationId xmlns:p14="http://schemas.microsoft.com/office/powerpoint/2010/main" val="2712946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Uploaded documents to reference during webinar:  Assessment and Employ/Post-Employment Resource List.   Talk through expectations for the pre-work and the day-of presentation.  </a:t>
            </a:r>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11</a:t>
            </a:fld>
            <a:endParaRPr lang="en-US" dirty="0"/>
          </a:p>
        </p:txBody>
      </p:sp>
    </p:spTree>
    <p:extLst>
      <p:ext uri="{BB962C8B-B14F-4D97-AF65-F5344CB8AC3E}">
        <p14:creationId xmlns:p14="http://schemas.microsoft.com/office/powerpoint/2010/main" val="4112196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9EDAE-AFAE-4F42-B743-1DFA83495D6A}" type="slidenum">
              <a:rPr lang="en-US" smtClean="0"/>
              <a:t>13</a:t>
            </a:fld>
            <a:endParaRPr lang="en-US" dirty="0"/>
          </a:p>
        </p:txBody>
      </p:sp>
    </p:spTree>
    <p:extLst>
      <p:ext uri="{BB962C8B-B14F-4D97-AF65-F5344CB8AC3E}">
        <p14:creationId xmlns:p14="http://schemas.microsoft.com/office/powerpoint/2010/main" val="1006197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4929809"/>
          </a:xfrm>
          <a:prstGeom prst="rect">
            <a:avLst/>
          </a:prstGeom>
          <a:solidFill>
            <a:srgbClr val="89D6F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834296"/>
            <a:ext cx="9144000" cy="1598038"/>
          </a:xfrm>
          <a:prstGeom prst="rect">
            <a:avLst/>
          </a:prstGeom>
          <a:solidFill>
            <a:srgbClr val="336A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10" name="TextBox 9"/>
          <p:cNvSpPr txBox="1"/>
          <p:nvPr userDrawn="1"/>
        </p:nvSpPr>
        <p:spPr>
          <a:xfrm>
            <a:off x="437322" y="4040676"/>
            <a:ext cx="6937512" cy="1138773"/>
          </a:xfrm>
          <a:prstGeom prst="rect">
            <a:avLst/>
          </a:prstGeom>
          <a:noFill/>
        </p:spPr>
        <p:txBody>
          <a:bodyPr wrap="square" rtlCol="0">
            <a:spAutoFit/>
          </a:bodyPr>
          <a:lstStyle/>
          <a:p>
            <a:r>
              <a:rPr lang="en-US" sz="3400" b="0" dirty="0" smtClean="0">
                <a:solidFill>
                  <a:schemeClr val="bg1"/>
                </a:solidFill>
                <a:latin typeface="Arial"/>
                <a:ea typeface="Chivo Light" charset="0"/>
                <a:cs typeface="Arial"/>
              </a:rPr>
              <a:t>Building</a:t>
            </a:r>
            <a:r>
              <a:rPr lang="en-US" sz="3400" b="1" dirty="0" smtClean="0">
                <a:solidFill>
                  <a:schemeClr val="bg1"/>
                </a:solidFill>
                <a:latin typeface="Arial"/>
                <a:ea typeface="Chivo Light" charset="0"/>
                <a:cs typeface="Arial"/>
              </a:rPr>
              <a:t> </a:t>
            </a:r>
            <a:r>
              <a:rPr lang="en-US" sz="3400" b="1" dirty="0" smtClean="0">
                <a:solidFill>
                  <a:schemeClr val="bg1"/>
                </a:solidFill>
                <a:latin typeface="Arial"/>
                <a:ea typeface="Chivo" charset="0"/>
                <a:cs typeface="Arial"/>
              </a:rPr>
              <a:t>Pathways</a:t>
            </a:r>
            <a:endParaRPr lang="en-US" sz="3400" b="1" dirty="0">
              <a:solidFill>
                <a:schemeClr val="bg1"/>
              </a:solidFill>
              <a:latin typeface="Arial"/>
              <a:ea typeface="Chivo" charset="0"/>
              <a:cs typeface="Arial"/>
            </a:endParaRPr>
          </a:p>
          <a:p>
            <a:r>
              <a:rPr lang="en-US" sz="3400" b="0" dirty="0" smtClean="0">
                <a:solidFill>
                  <a:schemeClr val="bg1"/>
                </a:solidFill>
                <a:latin typeface="Arial"/>
                <a:ea typeface="Chivo Light" charset="0"/>
                <a:cs typeface="Arial"/>
              </a:rPr>
              <a:t>to a </a:t>
            </a:r>
            <a:r>
              <a:rPr lang="en-US" sz="3400" b="1" dirty="0" smtClean="0">
                <a:solidFill>
                  <a:schemeClr val="bg1"/>
                </a:solidFill>
                <a:latin typeface="Arial"/>
                <a:ea typeface="Chivo" charset="0"/>
                <a:cs typeface="Arial"/>
              </a:rPr>
              <a:t>Brighter</a:t>
            </a:r>
            <a:r>
              <a:rPr lang="en-US" sz="3400" b="1" dirty="0" smtClean="0">
                <a:solidFill>
                  <a:schemeClr val="bg1"/>
                </a:solidFill>
                <a:latin typeface="Arial"/>
                <a:ea typeface="Chivo Light" charset="0"/>
                <a:cs typeface="Arial"/>
              </a:rPr>
              <a:t> </a:t>
            </a:r>
            <a:r>
              <a:rPr lang="en-US" sz="3400" b="0" dirty="0" smtClean="0">
                <a:solidFill>
                  <a:schemeClr val="bg1"/>
                </a:solidFill>
                <a:latin typeface="Arial"/>
                <a:ea typeface="Chivo Light" charset="0"/>
                <a:cs typeface="Arial"/>
              </a:rPr>
              <a:t>Future</a:t>
            </a:r>
            <a:endParaRPr lang="en-US" sz="3400" b="0" dirty="0">
              <a:solidFill>
                <a:schemeClr val="bg1"/>
              </a:solidFill>
              <a:latin typeface="Arial"/>
              <a:ea typeface="Chivo Light" charset="0"/>
              <a:cs typeface="Aria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963" y="5616296"/>
            <a:ext cx="1848921" cy="1056025"/>
          </a:xfrm>
          <a:prstGeom prst="rect">
            <a:avLst/>
          </a:prstGeom>
        </p:spPr>
      </p:pic>
      <p:sp>
        <p:nvSpPr>
          <p:cNvPr id="12" name="Freeform 11"/>
          <p:cNvSpPr/>
          <p:nvPr userDrawn="1"/>
        </p:nvSpPr>
        <p:spPr>
          <a:xfrm>
            <a:off x="4572000" y="182880"/>
            <a:ext cx="4572000" cy="6492240"/>
          </a:xfrm>
          <a:custGeom>
            <a:avLst/>
            <a:gdLst>
              <a:gd name="connsiteX0" fmla="*/ 3246120 w 4558356"/>
              <a:gd name="connsiteY0" fmla="*/ 0 h 6492240"/>
              <a:gd name="connsiteX1" fmla="*/ 4509657 w 4558356"/>
              <a:gd name="connsiteY1" fmla="*/ 255096 h 6492240"/>
              <a:gd name="connsiteX2" fmla="*/ 4558356 w 4558356"/>
              <a:gd name="connsiteY2" fmla="*/ 278556 h 6492240"/>
              <a:gd name="connsiteX3" fmla="*/ 4558356 w 4558356"/>
              <a:gd name="connsiteY3" fmla="*/ 6213685 h 6492240"/>
              <a:gd name="connsiteX4" fmla="*/ 4509657 w 4558356"/>
              <a:gd name="connsiteY4" fmla="*/ 6237144 h 6492240"/>
              <a:gd name="connsiteX5" fmla="*/ 3246120 w 4558356"/>
              <a:gd name="connsiteY5" fmla="*/ 6492240 h 6492240"/>
              <a:gd name="connsiteX6" fmla="*/ 0 w 4558356"/>
              <a:gd name="connsiteY6" fmla="*/ 3246120 h 6492240"/>
              <a:gd name="connsiteX7" fmla="*/ 3246120 w 4558356"/>
              <a:gd name="connsiteY7" fmla="*/ 0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8356" h="6492240">
                <a:moveTo>
                  <a:pt x="3246120" y="0"/>
                </a:moveTo>
                <a:cubicBezTo>
                  <a:pt x="3694316" y="0"/>
                  <a:pt x="4121296" y="90834"/>
                  <a:pt x="4509657" y="255096"/>
                </a:cubicBezTo>
                <a:lnTo>
                  <a:pt x="4558356" y="278556"/>
                </a:lnTo>
                <a:lnTo>
                  <a:pt x="4558356" y="6213685"/>
                </a:lnTo>
                <a:lnTo>
                  <a:pt x="4509657" y="6237144"/>
                </a:lnTo>
                <a:cubicBezTo>
                  <a:pt x="4121296" y="6401407"/>
                  <a:pt x="3694316" y="6492240"/>
                  <a:pt x="3246120" y="6492240"/>
                </a:cubicBezTo>
                <a:cubicBezTo>
                  <a:pt x="1453337" y="6492240"/>
                  <a:pt x="0" y="5038903"/>
                  <a:pt x="0" y="3246120"/>
                </a:cubicBezTo>
                <a:cubicBezTo>
                  <a:pt x="0" y="1453337"/>
                  <a:pt x="1453337" y="0"/>
                  <a:pt x="3246120" y="0"/>
                </a:cubicBezTo>
                <a:close/>
              </a:path>
            </a:pathLst>
          </a:custGeom>
          <a:blipFill dpi="0" rotWithShape="1">
            <a:blip r:embed="rId3">
              <a:extLst>
                <a:ext uri="{28A0092B-C50C-407E-A947-70E740481C1C}">
                  <a14:useLocalDpi xmlns:a14="http://schemas.microsoft.com/office/drawing/2010/main" val="0"/>
                </a:ext>
              </a:extLst>
            </a:blip>
            <a:srcRect/>
            <a:stretch>
              <a:fillRect l="-16000" t="-2112" r="-104000" b="-2112"/>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hasCustomPrompt="1"/>
          </p:nvPr>
        </p:nvSpPr>
        <p:spPr>
          <a:xfrm>
            <a:off x="512063" y="576514"/>
            <a:ext cx="5235575" cy="1365250"/>
          </a:xfrm>
          <a:prstGeom prst="rect">
            <a:avLst/>
          </a:prstGeom>
        </p:spPr>
        <p:txBody>
          <a:bodyPr>
            <a:normAutofit/>
          </a:bodyPr>
          <a:lstStyle>
            <a:lvl1pPr marL="0" indent="0">
              <a:buNone/>
              <a:defRPr sz="4800" b="1">
                <a:solidFill>
                  <a:schemeClr val="accent1"/>
                </a:solidFill>
                <a:latin typeface="Arial"/>
                <a:cs typeface="Arial"/>
              </a:defRPr>
            </a:lvl1pPr>
          </a:lstStyle>
          <a:p>
            <a:pPr lvl="0"/>
            <a:r>
              <a:rPr lang="en-US" dirty="0" smtClean="0"/>
              <a:t>Title</a:t>
            </a:r>
            <a:endParaRPr lang="en-US" dirty="0"/>
          </a:p>
        </p:txBody>
      </p:sp>
    </p:spTree>
    <p:extLst>
      <p:ext uri="{BB962C8B-B14F-4D97-AF65-F5344CB8AC3E}">
        <p14:creationId xmlns:p14="http://schemas.microsoft.com/office/powerpoint/2010/main" val="317964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373076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218505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336A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Freeform 9"/>
          <p:cNvSpPr/>
          <p:nvPr userDrawn="1"/>
        </p:nvSpPr>
        <p:spPr>
          <a:xfrm>
            <a:off x="5032518" y="0"/>
            <a:ext cx="4111482" cy="6858000"/>
          </a:xfrm>
          <a:custGeom>
            <a:avLst/>
            <a:gdLst>
              <a:gd name="connsiteX0" fmla="*/ 0 w 4111482"/>
              <a:gd name="connsiteY0" fmla="*/ 0 h 6858000"/>
              <a:gd name="connsiteX1" fmla="*/ 4111482 w 4111482"/>
              <a:gd name="connsiteY1" fmla="*/ 0 h 6858000"/>
              <a:gd name="connsiteX2" fmla="*/ 4111482 w 4111482"/>
              <a:gd name="connsiteY2" fmla="*/ 6858000 h 6858000"/>
              <a:gd name="connsiteX3" fmla="*/ 3746173 w 4111482"/>
              <a:gd name="connsiteY3" fmla="*/ 6858000 h 6858000"/>
              <a:gd name="connsiteX4" fmla="*/ 151415 w 4111482"/>
              <a:gd name="connsiteY4" fmla="*/ 97070 h 6858000"/>
              <a:gd name="connsiteX5" fmla="*/ 0 w 4111482"/>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11482" h="6858000">
                <a:moveTo>
                  <a:pt x="0" y="0"/>
                </a:moveTo>
                <a:lnTo>
                  <a:pt x="4111482" y="0"/>
                </a:lnTo>
                <a:lnTo>
                  <a:pt x="4111482" y="6858000"/>
                </a:lnTo>
                <a:lnTo>
                  <a:pt x="3746173" y="6858000"/>
                </a:lnTo>
                <a:cubicBezTo>
                  <a:pt x="3746173" y="4043625"/>
                  <a:pt x="2320235" y="1562296"/>
                  <a:pt x="151415" y="97070"/>
                </a:cubicBezTo>
                <a:lnTo>
                  <a:pt x="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25797" y="364861"/>
            <a:ext cx="1963873" cy="778139"/>
          </a:xfrm>
          <a:prstGeom prst="rect">
            <a:avLst/>
          </a:prstGeom>
        </p:spPr>
      </p:pic>
      <p:sp>
        <p:nvSpPr>
          <p:cNvPr id="11" name="Title 10"/>
          <p:cNvSpPr>
            <a:spLocks noGrp="1"/>
          </p:cNvSpPr>
          <p:nvPr>
            <p:ph type="title" hasCustomPrompt="1"/>
          </p:nvPr>
        </p:nvSpPr>
        <p:spPr>
          <a:xfrm>
            <a:off x="457200" y="1310957"/>
            <a:ext cx="5923280" cy="4059695"/>
          </a:xfrm>
          <a:prstGeom prst="rect">
            <a:avLst/>
          </a:prstGeom>
        </p:spPr>
        <p:txBody>
          <a:bodyPr vert="horz" anchor="ctr"/>
          <a:lstStyle>
            <a:lvl1pPr algn="l">
              <a:defRPr b="1">
                <a:solidFill>
                  <a:schemeClr val="bg1"/>
                </a:solidFill>
                <a:latin typeface="Arial"/>
                <a:cs typeface="Arial"/>
              </a:defRPr>
            </a:lvl1pPr>
          </a:lstStyle>
          <a:p>
            <a:r>
              <a:rPr lang="en-US" dirty="0" smtClean="0"/>
              <a:t>Title</a:t>
            </a:r>
            <a:endParaRPr lang="en-US" dirty="0"/>
          </a:p>
        </p:txBody>
      </p:sp>
    </p:spTree>
    <p:extLst>
      <p:ext uri="{BB962C8B-B14F-4D97-AF65-F5344CB8AC3E}">
        <p14:creationId xmlns:p14="http://schemas.microsoft.com/office/powerpoint/2010/main" val="314114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Freeform 6"/>
          <p:cNvSpPr/>
          <p:nvPr userDrawn="1"/>
        </p:nvSpPr>
        <p:spPr>
          <a:xfrm>
            <a:off x="0" y="0"/>
            <a:ext cx="7388259" cy="1106424"/>
          </a:xfrm>
          <a:custGeom>
            <a:avLst/>
            <a:gdLst>
              <a:gd name="connsiteX0" fmla="*/ 0 w 7388259"/>
              <a:gd name="connsiteY0" fmla="*/ 0 h 1106424"/>
              <a:gd name="connsiteX1" fmla="*/ 7388259 w 7388259"/>
              <a:gd name="connsiteY1" fmla="*/ 0 h 1106424"/>
              <a:gd name="connsiteX2" fmla="*/ 7284338 w 7388259"/>
              <a:gd name="connsiteY2" fmla="*/ 94450 h 1106424"/>
              <a:gd name="connsiteX3" fmla="*/ 6800543 w 7388259"/>
              <a:gd name="connsiteY3" fmla="*/ 991785 h 1106424"/>
              <a:gd name="connsiteX4" fmla="*/ 6783048 w 7388259"/>
              <a:gd name="connsiteY4" fmla="*/ 1106424 h 1106424"/>
              <a:gd name="connsiteX5" fmla="*/ 0 w 7388259"/>
              <a:gd name="connsiteY5" fmla="*/ 1106424 h 1106424"/>
              <a:gd name="connsiteX6" fmla="*/ 0 w 7388259"/>
              <a:gd name="connsiteY6" fmla="*/ 0 h 110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88259" h="1106424">
                <a:moveTo>
                  <a:pt x="0" y="0"/>
                </a:moveTo>
                <a:lnTo>
                  <a:pt x="7388259" y="0"/>
                </a:lnTo>
                <a:lnTo>
                  <a:pt x="7284338" y="94450"/>
                </a:lnTo>
                <a:cubicBezTo>
                  <a:pt x="7043444" y="335344"/>
                  <a:pt x="6871473" y="645161"/>
                  <a:pt x="6800543" y="991785"/>
                </a:cubicBezTo>
                <a:lnTo>
                  <a:pt x="6783048" y="1106424"/>
                </a:lnTo>
                <a:lnTo>
                  <a:pt x="0" y="1106424"/>
                </a:lnTo>
                <a:lnTo>
                  <a:pt x="0" y="0"/>
                </a:lnTo>
                <a:close/>
              </a:path>
            </a:pathLst>
          </a:custGeom>
          <a:solidFill>
            <a:srgbClr val="89D6F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Freeform 7"/>
          <p:cNvSpPr/>
          <p:nvPr userDrawn="1"/>
        </p:nvSpPr>
        <p:spPr>
          <a:xfrm>
            <a:off x="6783048" y="0"/>
            <a:ext cx="2360952" cy="1106424"/>
          </a:xfrm>
          <a:custGeom>
            <a:avLst/>
            <a:gdLst>
              <a:gd name="connsiteX0" fmla="*/ 605211 w 2360952"/>
              <a:gd name="connsiteY0" fmla="*/ 0 h 1106424"/>
              <a:gd name="connsiteX1" fmla="*/ 2360952 w 2360952"/>
              <a:gd name="connsiteY1" fmla="*/ 0 h 1106424"/>
              <a:gd name="connsiteX2" fmla="*/ 2360952 w 2360952"/>
              <a:gd name="connsiteY2" fmla="*/ 1106424 h 1106424"/>
              <a:gd name="connsiteX3" fmla="*/ 0 w 2360952"/>
              <a:gd name="connsiteY3" fmla="*/ 1106424 h 1106424"/>
              <a:gd name="connsiteX4" fmla="*/ 17495 w 2360952"/>
              <a:gd name="connsiteY4" fmla="*/ 991785 h 1106424"/>
              <a:gd name="connsiteX5" fmla="*/ 501290 w 2360952"/>
              <a:gd name="connsiteY5" fmla="*/ 94450 h 1106424"/>
              <a:gd name="connsiteX6" fmla="*/ 605211 w 2360952"/>
              <a:gd name="connsiteY6" fmla="*/ 0 h 1106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0952" h="1106424">
                <a:moveTo>
                  <a:pt x="605211" y="0"/>
                </a:moveTo>
                <a:lnTo>
                  <a:pt x="2360952" y="0"/>
                </a:lnTo>
                <a:lnTo>
                  <a:pt x="2360952" y="1106424"/>
                </a:lnTo>
                <a:lnTo>
                  <a:pt x="0" y="1106424"/>
                </a:lnTo>
                <a:lnTo>
                  <a:pt x="17495" y="991785"/>
                </a:lnTo>
                <a:cubicBezTo>
                  <a:pt x="88425" y="645161"/>
                  <a:pt x="260396" y="335344"/>
                  <a:pt x="501290" y="94450"/>
                </a:cubicBezTo>
                <a:lnTo>
                  <a:pt x="605211"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9180" y="364861"/>
            <a:ext cx="1380490" cy="546987"/>
          </a:xfrm>
          <a:prstGeom prst="rect">
            <a:avLst/>
          </a:prstGeom>
        </p:spPr>
      </p:pic>
      <p:sp>
        <p:nvSpPr>
          <p:cNvPr id="14" name="Rectangle 13"/>
          <p:cNvSpPr/>
          <p:nvPr userDrawn="1"/>
        </p:nvSpPr>
        <p:spPr>
          <a:xfrm>
            <a:off x="0" y="6664960"/>
            <a:ext cx="9144000" cy="81280"/>
          </a:xfrm>
          <a:prstGeom prst="rect">
            <a:avLst/>
          </a:prstGeom>
          <a:solidFill>
            <a:srgbClr val="D874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Content Placeholder 15"/>
          <p:cNvSpPr>
            <a:spLocks noGrp="1"/>
          </p:cNvSpPr>
          <p:nvPr>
            <p:ph sz="quarter" idx="10"/>
          </p:nvPr>
        </p:nvSpPr>
        <p:spPr>
          <a:xfrm>
            <a:off x="572821" y="1943104"/>
            <a:ext cx="8002954" cy="4240823"/>
          </a:xfrm>
          <a:prstGeom prst="rect">
            <a:avLst/>
          </a:prstGeom>
        </p:spPr>
        <p:txBody>
          <a:bodyPr vert="horz"/>
          <a:lstStyle>
            <a:lvl1pPr>
              <a:defRPr sz="2400">
                <a:solidFill>
                  <a:schemeClr val="tx1">
                    <a:lumMod val="65000"/>
                    <a:lumOff val="35000"/>
                  </a:schemeClr>
                </a:solidFill>
              </a:defRPr>
            </a:lvl1pPr>
            <a:lvl2pPr>
              <a:defRPr sz="2000">
                <a:solidFill>
                  <a:schemeClr val="tx1">
                    <a:lumMod val="65000"/>
                    <a:lumOff val="35000"/>
                  </a:schemeClr>
                </a:solidFill>
              </a:defRPr>
            </a:lvl2pPr>
            <a:lvl3pPr>
              <a:defRPr sz="1800">
                <a:solidFill>
                  <a:schemeClr val="tx1">
                    <a:lumMod val="65000"/>
                    <a:lumOff val="35000"/>
                  </a:schemeClr>
                </a:solidFill>
              </a:defRPr>
            </a:lvl3pPr>
            <a:lvl4pPr>
              <a:defRPr sz="1600">
                <a:solidFill>
                  <a:schemeClr val="tx1">
                    <a:lumMod val="65000"/>
                    <a:lumOff val="35000"/>
                  </a:schemeClr>
                </a:solidFill>
              </a:defRPr>
            </a:lvl4pPr>
            <a:lvl5pPr>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7"/>
          <p:cNvSpPr>
            <a:spLocks noGrp="1"/>
          </p:cNvSpPr>
          <p:nvPr>
            <p:ph type="body" sz="quarter" idx="11" hasCustomPrompt="1"/>
          </p:nvPr>
        </p:nvSpPr>
        <p:spPr>
          <a:xfrm>
            <a:off x="532181" y="141288"/>
            <a:ext cx="5973763" cy="823912"/>
          </a:xfrm>
          <a:prstGeom prst="rect">
            <a:avLst/>
          </a:prstGeom>
        </p:spPr>
        <p:txBody>
          <a:bodyPr vert="horz" anchor="ctr"/>
          <a:lstStyle>
            <a:lvl1pPr marL="0" indent="0">
              <a:buNone/>
              <a:defRPr sz="3600" b="1">
                <a:solidFill>
                  <a:schemeClr val="accent1"/>
                </a:solidFill>
                <a:latin typeface="Arial"/>
                <a:cs typeface="Arial"/>
              </a:defRPr>
            </a:lvl1pPr>
          </a:lstStyle>
          <a:p>
            <a:pPr lvl="0"/>
            <a:r>
              <a:rPr lang="en-US" dirty="0" smtClean="0"/>
              <a:t>Title</a:t>
            </a:r>
            <a:endParaRPr lang="en-US" dirty="0"/>
          </a:p>
        </p:txBody>
      </p:sp>
      <p:sp>
        <p:nvSpPr>
          <p:cNvPr id="20" name="Text Placeholder 19"/>
          <p:cNvSpPr>
            <a:spLocks noGrp="1"/>
          </p:cNvSpPr>
          <p:nvPr>
            <p:ph type="body" sz="quarter" idx="12" hasCustomPrompt="1"/>
          </p:nvPr>
        </p:nvSpPr>
        <p:spPr>
          <a:xfrm>
            <a:off x="566473" y="1300480"/>
            <a:ext cx="8009302" cy="558800"/>
          </a:xfrm>
          <a:prstGeom prst="rect">
            <a:avLst/>
          </a:prstGeom>
        </p:spPr>
        <p:txBody>
          <a:bodyPr vert="horz"/>
          <a:lstStyle>
            <a:lvl1pPr marL="0" indent="0">
              <a:buNone/>
              <a:defRPr sz="2400" b="1">
                <a:solidFill>
                  <a:schemeClr val="accent2"/>
                </a:solidFill>
                <a:latin typeface="Arial"/>
                <a:cs typeface="Arial"/>
              </a:defRPr>
            </a:lvl1pPr>
          </a:lstStyle>
          <a:p>
            <a:pPr lvl="0"/>
            <a:r>
              <a:rPr lang="en-US" dirty="0" smtClean="0"/>
              <a:t>Subtitle</a:t>
            </a:r>
          </a:p>
        </p:txBody>
      </p:sp>
    </p:spTree>
    <p:extLst>
      <p:ext uri="{BB962C8B-B14F-4D97-AF65-F5344CB8AC3E}">
        <p14:creationId xmlns:p14="http://schemas.microsoft.com/office/powerpoint/2010/main" val="253665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344498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379960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369037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162250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258610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103A3E-B8D6-8F42-A975-FF29F36581DB}" type="datetimeFigureOut">
              <a:rPr lang="en-US" smtClean="0"/>
              <a:t>1/9/2018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479672F-23B7-F741-9608-3597DDD67D2C}" type="slidenum">
              <a:rPr lang="en-US" smtClean="0"/>
              <a:t>‹#›</a:t>
            </a:fld>
            <a:endParaRPr lang="en-US" dirty="0"/>
          </a:p>
        </p:txBody>
      </p:sp>
    </p:spTree>
    <p:extLst>
      <p:ext uri="{BB962C8B-B14F-4D97-AF65-F5344CB8AC3E}">
        <p14:creationId xmlns:p14="http://schemas.microsoft.com/office/powerpoint/2010/main" val="380683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47201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vent.capconcorp.com/wp/hpog-roundtabl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event.capconcorp.com/wp/hpog-roundtabl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ff.org/initiatives/greenways/employer-engagement-toolkit-placement-partner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www.jff.org/sites/default/files/Employer-Engagement-Toolkit-Tool-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665414"/>
            <a:ext cx="5235575" cy="2674686"/>
          </a:xfrm>
        </p:spPr>
        <p:txBody>
          <a:bodyPr>
            <a:normAutofit/>
          </a:bodyPr>
          <a:lstStyle/>
          <a:p>
            <a:r>
              <a:rPr lang="en-US" dirty="0" smtClean="0"/>
              <a:t>Prep Webinar for KC, DC, &amp; Dallas Roundtables</a:t>
            </a:r>
          </a:p>
        </p:txBody>
      </p:sp>
    </p:spTree>
    <p:extLst>
      <p:ext uri="{BB962C8B-B14F-4D97-AF65-F5344CB8AC3E}">
        <p14:creationId xmlns:p14="http://schemas.microsoft.com/office/powerpoint/2010/main" val="955262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and Post-Employment Services</a:t>
            </a:r>
            <a:endParaRPr lang="en-US" dirty="0"/>
          </a:p>
        </p:txBody>
      </p:sp>
    </p:spTree>
    <p:extLst>
      <p:ext uri="{BB962C8B-B14F-4D97-AF65-F5344CB8AC3E}">
        <p14:creationId xmlns:p14="http://schemas.microsoft.com/office/powerpoint/2010/main" val="4287317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65100" y="1066800"/>
            <a:ext cx="8750300" cy="5499100"/>
          </a:xfrm>
        </p:spPr>
        <p:txBody>
          <a:bodyPr/>
          <a:lstStyle/>
          <a:p>
            <a:endParaRPr lang="en-US" dirty="0" smtClean="0"/>
          </a:p>
          <a:p>
            <a:r>
              <a:rPr lang="en-US" sz="1800" dirty="0" smtClean="0"/>
              <a:t>Pre-Work – Assessment and Presentation</a:t>
            </a:r>
          </a:p>
          <a:p>
            <a:pPr lvl="1"/>
            <a:r>
              <a:rPr lang="en-US" sz="1800" dirty="0" smtClean="0"/>
              <a:t>Completion of Employment/Post-Employment Services Assessment</a:t>
            </a:r>
          </a:p>
          <a:p>
            <a:pPr lvl="1"/>
            <a:r>
              <a:rPr lang="en-US" sz="1800" dirty="0" smtClean="0"/>
              <a:t>At </a:t>
            </a:r>
            <a:r>
              <a:rPr lang="en-US" sz="1800" dirty="0"/>
              <a:t>the Roundtable Meeting each grantee will make a five minute presentation that includes:</a:t>
            </a:r>
          </a:p>
          <a:p>
            <a:pPr lvl="2">
              <a:buFont typeface="Arial" panose="020B0604020202020204" pitchFamily="34" charset="0"/>
              <a:buChar char="•"/>
            </a:pPr>
            <a:r>
              <a:rPr lang="en-US" dirty="0"/>
              <a:t>A summary of the grantee’s current </a:t>
            </a:r>
            <a:r>
              <a:rPr lang="en-US" dirty="0" smtClean="0"/>
              <a:t>approach to providing employment services to participants (informed by the answers to the assessment)</a:t>
            </a:r>
            <a:endParaRPr lang="en-US" dirty="0"/>
          </a:p>
          <a:p>
            <a:pPr lvl="2"/>
            <a:r>
              <a:rPr lang="en-US" dirty="0"/>
              <a:t>One or two employment/ post-employment practices that the grantee believes is/are making a difference in participant employment placement (what is it, how it is operationalized, results);</a:t>
            </a:r>
          </a:p>
          <a:p>
            <a:pPr lvl="2"/>
            <a:r>
              <a:rPr lang="en-US" dirty="0"/>
              <a:t>One or two things you’d like to hear about from other grantees/ how they incorporate employment/ post-employment services into their programs</a:t>
            </a:r>
            <a:r>
              <a:rPr lang="en-US" dirty="0" smtClean="0"/>
              <a:t>.</a:t>
            </a:r>
          </a:p>
          <a:p>
            <a:pPr marL="457200" lvl="1" indent="0">
              <a:buNone/>
            </a:pPr>
            <a:endParaRPr lang="en-US" sz="1800" dirty="0"/>
          </a:p>
          <a:p>
            <a:r>
              <a:rPr lang="en-US" sz="1800" dirty="0" smtClean="0"/>
              <a:t>Additional Resources, if needed or desired</a:t>
            </a:r>
          </a:p>
          <a:p>
            <a:pPr lvl="1"/>
            <a:r>
              <a:rPr lang="en-US" sz="1600" dirty="0" smtClean="0"/>
              <a:t>Employment/ Post-Employment Services Resource List</a:t>
            </a:r>
            <a:endParaRPr lang="en-US" sz="1600" dirty="0"/>
          </a:p>
        </p:txBody>
      </p:sp>
      <p:sp>
        <p:nvSpPr>
          <p:cNvPr id="3" name="Text Placeholder 2"/>
          <p:cNvSpPr>
            <a:spLocks noGrp="1"/>
          </p:cNvSpPr>
          <p:nvPr>
            <p:ph type="body" sz="quarter" idx="11"/>
          </p:nvPr>
        </p:nvSpPr>
        <p:spPr/>
        <p:txBody>
          <a:bodyPr/>
          <a:lstStyle/>
          <a:p>
            <a:r>
              <a:rPr lang="en-US" dirty="0" smtClean="0"/>
              <a:t>Employment and Post Employment Services</a:t>
            </a:r>
            <a:endParaRPr lang="en-US" dirty="0"/>
          </a:p>
        </p:txBody>
      </p:sp>
    </p:spTree>
    <p:extLst>
      <p:ext uri="{BB962C8B-B14F-4D97-AF65-F5344CB8AC3E}">
        <p14:creationId xmlns:p14="http://schemas.microsoft.com/office/powerpoint/2010/main" val="440495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and Using Program Data for Different Audiences </a:t>
            </a:r>
          </a:p>
        </p:txBody>
      </p:sp>
    </p:spTree>
    <p:extLst>
      <p:ext uri="{BB962C8B-B14F-4D97-AF65-F5344CB8AC3E}">
        <p14:creationId xmlns:p14="http://schemas.microsoft.com/office/powerpoint/2010/main" val="3221581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Reminders and Next Steps</a:t>
            </a:r>
            <a:endParaRPr lang="en-US" dirty="0"/>
          </a:p>
        </p:txBody>
      </p:sp>
      <p:sp>
        <p:nvSpPr>
          <p:cNvPr id="2" name="Content Placeholder 1"/>
          <p:cNvSpPr>
            <a:spLocks noGrp="1"/>
          </p:cNvSpPr>
          <p:nvPr>
            <p:ph sz="quarter" idx="10"/>
          </p:nvPr>
        </p:nvSpPr>
        <p:spPr>
          <a:xfrm>
            <a:off x="572821" y="1600200"/>
            <a:ext cx="8002954" cy="4583727"/>
          </a:xfrm>
        </p:spPr>
        <p:txBody>
          <a:bodyPr/>
          <a:lstStyle/>
          <a:p>
            <a:r>
              <a:rPr lang="en-US" dirty="0" smtClean="0"/>
              <a:t>Complete </a:t>
            </a:r>
            <a:r>
              <a:rPr lang="en-US" dirty="0"/>
              <a:t>P</a:t>
            </a:r>
            <a:r>
              <a:rPr lang="en-US" dirty="0" smtClean="0"/>
              <a:t>re-work</a:t>
            </a:r>
          </a:p>
          <a:p>
            <a:pPr lvl="1">
              <a:buFont typeface="Wingdings" panose="05000000000000000000" pitchFamily="2" charset="2"/>
              <a:buChar char="Ø"/>
            </a:pPr>
            <a:r>
              <a:rPr lang="en-US" dirty="0" smtClean="0"/>
              <a:t>Session 1 - Employer Engagement</a:t>
            </a:r>
          </a:p>
          <a:p>
            <a:pPr lvl="2">
              <a:buFont typeface="Wingdings" panose="05000000000000000000" pitchFamily="2" charset="2"/>
              <a:buChar char="§"/>
            </a:pPr>
            <a:r>
              <a:rPr lang="en-US" dirty="0" smtClean="0"/>
              <a:t>Complete questionnaire.  Develop 10 minute presentation based on questionnaire responses.</a:t>
            </a:r>
          </a:p>
          <a:p>
            <a:pPr lvl="1">
              <a:buFont typeface="Wingdings" panose="05000000000000000000" pitchFamily="2" charset="2"/>
              <a:buChar char="Ø"/>
            </a:pPr>
            <a:r>
              <a:rPr lang="en-US" dirty="0" smtClean="0"/>
              <a:t>Session 2 – Employment and Post-Employment Services</a:t>
            </a:r>
          </a:p>
          <a:p>
            <a:pPr lvl="2">
              <a:buFont typeface="Wingdings" panose="05000000000000000000" pitchFamily="2" charset="2"/>
              <a:buChar char="§"/>
            </a:pPr>
            <a:r>
              <a:rPr lang="en-US" dirty="0"/>
              <a:t> </a:t>
            </a:r>
            <a:r>
              <a:rPr lang="en-US" dirty="0" smtClean="0"/>
              <a:t>Complete Employment/Post Employment Services Assessment.  Develop 5 minute presentation based on presentations</a:t>
            </a:r>
          </a:p>
          <a:p>
            <a:pPr lvl="1">
              <a:buFont typeface="Wingdings" panose="05000000000000000000" pitchFamily="2" charset="2"/>
              <a:buChar char="Ø"/>
            </a:pPr>
            <a:r>
              <a:rPr lang="en-US" dirty="0" smtClean="0"/>
              <a:t>Session 3 – Understanding and Using Program Data for Different Audiences.</a:t>
            </a:r>
          </a:p>
          <a:p>
            <a:pPr lvl="2">
              <a:buFont typeface="Wingdings" panose="05000000000000000000" pitchFamily="2" charset="2"/>
              <a:buChar char="§"/>
            </a:pPr>
            <a:r>
              <a:rPr lang="en-US" dirty="0" smtClean="0"/>
              <a:t>Run 3 reports and bring results to the roundtable.  </a:t>
            </a:r>
            <a:endParaRPr lang="en-US" dirty="0"/>
          </a:p>
          <a:p>
            <a:pPr lvl="2">
              <a:buFont typeface="Wingdings" panose="05000000000000000000" pitchFamily="2" charset="2"/>
              <a:buChar char="§"/>
            </a:pPr>
            <a:r>
              <a:rPr lang="en-US" dirty="0" smtClean="0"/>
              <a:t>Will need to bring laptop with Microsoft Excel </a:t>
            </a:r>
          </a:p>
          <a:p>
            <a:pPr>
              <a:buFont typeface="Arial" panose="020B0604020202020204" pitchFamily="34" charset="0"/>
              <a:buChar char="•"/>
            </a:pPr>
            <a:r>
              <a:rPr lang="en-US" dirty="0" smtClean="0"/>
              <a:t>Register! Register! Register! </a:t>
            </a:r>
            <a:r>
              <a:rPr lang="en-US" dirty="0">
                <a:hlinkClick r:id="rId3"/>
              </a:rPr>
              <a:t>http://event.capconcorp.com/wp/hpog-roundtable/</a:t>
            </a:r>
            <a:r>
              <a:rPr lang="en-US" dirty="0"/>
              <a:t> </a:t>
            </a:r>
            <a:endParaRPr lang="en-US" dirty="0" smtClean="0"/>
          </a:p>
          <a:p>
            <a:pPr>
              <a:buFont typeface="Arial" panose="020B0604020202020204" pitchFamily="34" charset="0"/>
              <a:buChar char="•"/>
            </a:pPr>
            <a:r>
              <a:rPr lang="en-US" dirty="0" smtClean="0"/>
              <a:t>Direct any pre-work questions to your Program Specialists.  </a:t>
            </a:r>
            <a:endParaRPr lang="en-US" dirty="0"/>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2370212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2960"/>
            <a:ext cx="7574280" cy="5501639"/>
          </a:xfrm>
        </p:spPr>
        <p:txBody>
          <a:bodyPr/>
          <a:lstStyle/>
          <a:p>
            <a:r>
              <a:rPr lang="en-US" sz="5400" u="sng" dirty="0" smtClean="0"/>
              <a:t>Questions</a:t>
            </a:r>
            <a:r>
              <a:rPr lang="en-US" dirty="0" smtClean="0"/>
              <a:t/>
            </a:r>
            <a:br>
              <a:rPr lang="en-US" dirty="0" smtClean="0"/>
            </a:br>
            <a:r>
              <a:rPr lang="en-US" dirty="0" smtClean="0"/>
              <a:t/>
            </a:r>
            <a:br>
              <a:rPr lang="en-US" dirty="0" smtClean="0"/>
            </a:br>
            <a:r>
              <a:rPr lang="en-US" sz="3200" dirty="0" smtClean="0"/>
              <a:t>Two Options:</a:t>
            </a:r>
            <a:r>
              <a:rPr lang="en-US" sz="3200" dirty="0"/>
              <a:t/>
            </a:r>
            <a:br>
              <a:rPr lang="en-US" sz="3200" dirty="0"/>
            </a:br>
            <a:r>
              <a:rPr lang="en-US" sz="3200" dirty="0" smtClean="0"/>
              <a:t>1. Use the “raise hand” icon to be unmuted and ask your question over the phone (please make sure you have unmuted yourself through the computer and phone).</a:t>
            </a:r>
            <a:br>
              <a:rPr lang="en-US" sz="3200" dirty="0" smtClean="0"/>
            </a:br>
            <a:r>
              <a:rPr lang="en-US" sz="3200" dirty="0" smtClean="0"/>
              <a:t>2. Type in your question (to all or to the host) in the chat box.</a:t>
            </a:r>
            <a:endParaRPr lang="en-US" sz="3200" dirty="0"/>
          </a:p>
        </p:txBody>
      </p:sp>
    </p:spTree>
    <p:extLst>
      <p:ext uri="{BB962C8B-B14F-4D97-AF65-F5344CB8AC3E}">
        <p14:creationId xmlns:p14="http://schemas.microsoft.com/office/powerpoint/2010/main" val="1518584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72821" y="1587500"/>
            <a:ext cx="8002954" cy="4596427"/>
          </a:xfrm>
        </p:spPr>
        <p:txBody>
          <a:bodyPr/>
          <a:lstStyle/>
          <a:p>
            <a:r>
              <a:rPr lang="en-US" sz="4000" dirty="0"/>
              <a:t>Overview of Roundtable</a:t>
            </a:r>
          </a:p>
          <a:p>
            <a:r>
              <a:rPr lang="en-US" sz="4000" dirty="0"/>
              <a:t>Logistics and Registration Reminder</a:t>
            </a:r>
          </a:p>
          <a:p>
            <a:r>
              <a:rPr lang="en-US" sz="4000" dirty="0" smtClean="0"/>
              <a:t>SME Introductions </a:t>
            </a:r>
          </a:p>
          <a:p>
            <a:r>
              <a:rPr lang="en-US" sz="4000" dirty="0" smtClean="0"/>
              <a:t>Prep for Each Topic of the Roundtable</a:t>
            </a:r>
            <a:endParaRPr lang="en-US" sz="4000" dirty="0"/>
          </a:p>
        </p:txBody>
      </p:sp>
      <p:sp>
        <p:nvSpPr>
          <p:cNvPr id="3" name="Text Placeholder 2"/>
          <p:cNvSpPr>
            <a:spLocks noGrp="1"/>
          </p:cNvSpPr>
          <p:nvPr>
            <p:ph type="body" sz="quarter" idx="11"/>
          </p:nvPr>
        </p:nvSpPr>
        <p:spPr/>
        <p:txBody>
          <a:bodyPr/>
          <a:lstStyle/>
          <a:p>
            <a:r>
              <a:rPr lang="en-US" dirty="0" smtClean="0"/>
              <a:t>Webinar Agenda</a:t>
            </a:r>
            <a:endParaRPr lang="en-US" dirty="0"/>
          </a:p>
        </p:txBody>
      </p:sp>
    </p:spTree>
    <p:extLst>
      <p:ext uri="{BB962C8B-B14F-4D97-AF65-F5344CB8AC3E}">
        <p14:creationId xmlns:p14="http://schemas.microsoft.com/office/powerpoint/2010/main" val="242998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34440"/>
            <a:ext cx="8778240" cy="5242560"/>
          </a:xfrm>
        </p:spPr>
        <p:txBody>
          <a:bodyPr/>
          <a:lstStyle/>
          <a:p>
            <a:r>
              <a:rPr lang="en-US" b="1" dirty="0" smtClean="0"/>
              <a:t>Purpose of Roundtables and Pre-Work:  </a:t>
            </a:r>
            <a:r>
              <a:rPr lang="en-US" dirty="0" smtClean="0"/>
              <a:t>The HPOG Program will provide targeted technical assistance around Employment and Program Data.  The roundtables will operate as workshops with Subject Matter Experts (SME’s)leading sessions and large amounts of time set aside for grantees to share practices with each other and have hands-on time to make updates to their own program planning.  </a:t>
            </a:r>
            <a:r>
              <a:rPr lang="en-US" b="1" dirty="0" smtClean="0"/>
              <a:t>In order to be prepared to share and use our time together effectively, there is some quick pre-work</a:t>
            </a:r>
            <a:r>
              <a:rPr lang="en-US" b="1" dirty="0" smtClean="0"/>
              <a:t>.</a:t>
            </a:r>
            <a:endParaRPr lang="en-US" b="1" dirty="0"/>
          </a:p>
        </p:txBody>
      </p:sp>
      <p:sp>
        <p:nvSpPr>
          <p:cNvPr id="3" name="Text Placeholder 2"/>
          <p:cNvSpPr>
            <a:spLocks noGrp="1"/>
          </p:cNvSpPr>
          <p:nvPr>
            <p:ph type="body" sz="quarter" idx="11"/>
          </p:nvPr>
        </p:nvSpPr>
        <p:spPr/>
        <p:txBody>
          <a:bodyPr/>
          <a:lstStyle/>
          <a:p>
            <a:r>
              <a:rPr lang="en-US" dirty="0" smtClean="0"/>
              <a:t>Overview of Roundtable</a:t>
            </a:r>
            <a:endParaRPr lang="en-US" dirty="0"/>
          </a:p>
        </p:txBody>
      </p:sp>
    </p:spTree>
    <p:extLst>
      <p:ext uri="{BB962C8B-B14F-4D97-AF65-F5344CB8AC3E}">
        <p14:creationId xmlns:p14="http://schemas.microsoft.com/office/powerpoint/2010/main" val="4035646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59080" y="1158240"/>
            <a:ext cx="8641080" cy="5440680"/>
          </a:xfrm>
        </p:spPr>
        <p:txBody>
          <a:bodyPr/>
          <a:lstStyle/>
          <a:p>
            <a:pPr marL="0" indent="0">
              <a:buNone/>
            </a:pPr>
            <a:r>
              <a:rPr lang="en-US" b="1" dirty="0" smtClean="0"/>
              <a:t>Why were these topics chosen?</a:t>
            </a:r>
          </a:p>
          <a:p>
            <a:r>
              <a:rPr lang="en-US" dirty="0" smtClean="0"/>
              <a:t>Review of progress through Year 2; employment lagging</a:t>
            </a:r>
          </a:p>
          <a:p>
            <a:r>
              <a:rPr lang="en-US" dirty="0" smtClean="0"/>
              <a:t>Larger participant HC completion numbers expected in Year 3 due to length of training; Connect completers to employment</a:t>
            </a:r>
          </a:p>
          <a:p>
            <a:r>
              <a:rPr lang="en-US" dirty="0" smtClean="0"/>
              <a:t>Grantee requests</a:t>
            </a:r>
          </a:p>
          <a:p>
            <a:r>
              <a:rPr lang="en-US" dirty="0" smtClean="0"/>
              <a:t>In order to connect to employers and partners, need to be able to use your data to communicate/ tell your HPOG story</a:t>
            </a:r>
          </a:p>
          <a:p>
            <a:pPr marL="0" indent="0">
              <a:buNone/>
            </a:pPr>
            <a:endParaRPr lang="en-US" dirty="0"/>
          </a:p>
          <a:p>
            <a:pPr marL="0" indent="0">
              <a:buNone/>
            </a:pPr>
            <a:r>
              <a:rPr lang="en-US" b="1" dirty="0" smtClean="0"/>
              <a:t>Roundtable Agenda</a:t>
            </a:r>
          </a:p>
          <a:p>
            <a:r>
              <a:rPr lang="en-US" dirty="0" smtClean="0"/>
              <a:t>Day </a:t>
            </a:r>
            <a:r>
              <a:rPr lang="en-US" dirty="0"/>
              <a:t>1:  Employer Engagement</a:t>
            </a:r>
          </a:p>
          <a:p>
            <a:r>
              <a:rPr lang="en-US" dirty="0"/>
              <a:t>Day 2 Morning: Employment and Post-Employment Services</a:t>
            </a:r>
          </a:p>
          <a:p>
            <a:r>
              <a:rPr lang="en-US" dirty="0"/>
              <a:t>Day 2 Afternoon: Understanding and Using Program Data for Different </a:t>
            </a:r>
            <a:r>
              <a:rPr lang="en-US" dirty="0" smtClean="0"/>
              <a:t>Audiences</a:t>
            </a:r>
          </a:p>
          <a:p>
            <a:endParaRPr lang="en-US" dirty="0"/>
          </a:p>
          <a:p>
            <a:pPr marL="0" indent="0">
              <a:buNone/>
            </a:pPr>
            <a:endParaRPr lang="en-US" dirty="0"/>
          </a:p>
          <a:p>
            <a:endParaRPr lang="en-US" dirty="0"/>
          </a:p>
        </p:txBody>
      </p:sp>
      <p:sp>
        <p:nvSpPr>
          <p:cNvPr id="3" name="Text Placeholder 2"/>
          <p:cNvSpPr>
            <a:spLocks noGrp="1"/>
          </p:cNvSpPr>
          <p:nvPr>
            <p:ph type="body" sz="quarter" idx="11"/>
          </p:nvPr>
        </p:nvSpPr>
        <p:spPr/>
        <p:txBody>
          <a:bodyPr/>
          <a:lstStyle/>
          <a:p>
            <a:r>
              <a:rPr lang="en-US" dirty="0" smtClean="0"/>
              <a:t>Overview of Roundtable </a:t>
            </a:r>
            <a:endParaRPr lang="en-US" dirty="0"/>
          </a:p>
        </p:txBody>
      </p:sp>
    </p:spTree>
    <p:extLst>
      <p:ext uri="{BB962C8B-B14F-4D97-AF65-F5344CB8AC3E}">
        <p14:creationId xmlns:p14="http://schemas.microsoft.com/office/powerpoint/2010/main" val="6262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0" y="1127760"/>
            <a:ext cx="9144000" cy="5374640"/>
          </a:xfrm>
        </p:spPr>
        <p:txBody>
          <a:bodyPr/>
          <a:lstStyle/>
          <a:p>
            <a:r>
              <a:rPr lang="en-US" dirty="0" smtClean="0"/>
              <a:t>Please review the email dated 12/8/17 from Josh Shapiro regarding grantee roundtable assignments</a:t>
            </a:r>
            <a:r>
              <a:rPr lang="en-US" dirty="0" smtClean="0"/>
              <a:t>.</a:t>
            </a:r>
          </a:p>
          <a:p>
            <a:r>
              <a:rPr lang="en-US" dirty="0" smtClean="0"/>
              <a:t>Please bring the completed pre-work, saved reports in Excel, and a laptop with Excel</a:t>
            </a:r>
            <a:endParaRPr lang="en-US" dirty="0" smtClean="0"/>
          </a:p>
          <a:p>
            <a:r>
              <a:rPr lang="en-US" b="1" dirty="0" smtClean="0"/>
              <a:t>Attendee </a:t>
            </a:r>
            <a:r>
              <a:rPr lang="en-US" b="1" dirty="0"/>
              <a:t>Reminder:  </a:t>
            </a:r>
            <a:r>
              <a:rPr lang="en-US" dirty="0"/>
              <a:t>Project Director, Employment Specialist </a:t>
            </a:r>
            <a:r>
              <a:rPr lang="en-US" dirty="0" smtClean="0"/>
              <a:t>(a person </a:t>
            </a:r>
            <a:r>
              <a:rPr lang="en-US" dirty="0"/>
              <a:t>working directly with employers), and a Job Developer or Case Manager </a:t>
            </a:r>
            <a:r>
              <a:rPr lang="en-US" dirty="0" smtClean="0"/>
              <a:t>(a person </a:t>
            </a:r>
            <a:r>
              <a:rPr lang="en-US" dirty="0"/>
              <a:t>working with participants to get them connected/ ready for employment</a:t>
            </a:r>
            <a:r>
              <a:rPr lang="en-US" dirty="0" smtClean="0"/>
              <a:t>). </a:t>
            </a:r>
          </a:p>
          <a:p>
            <a:r>
              <a:rPr lang="en-US" dirty="0" smtClean="0"/>
              <a:t>Kansas City, MO – February 6</a:t>
            </a:r>
            <a:r>
              <a:rPr lang="en-US" baseline="30000" dirty="0" smtClean="0"/>
              <a:t>th</a:t>
            </a:r>
            <a:r>
              <a:rPr lang="en-US" dirty="0" smtClean="0"/>
              <a:t> and 7</a:t>
            </a:r>
            <a:r>
              <a:rPr lang="en-US" baseline="30000" dirty="0" smtClean="0"/>
              <a:t>th</a:t>
            </a:r>
            <a:r>
              <a:rPr lang="en-US" dirty="0" smtClean="0"/>
              <a:t> </a:t>
            </a:r>
          </a:p>
          <a:p>
            <a:pPr lvl="1"/>
            <a:r>
              <a:rPr lang="en-US" dirty="0" smtClean="0"/>
              <a:t>Registration and Hotel Deadline: 1/8/2018 </a:t>
            </a:r>
          </a:p>
          <a:p>
            <a:r>
              <a:rPr lang="en-US" dirty="0" smtClean="0"/>
              <a:t>Washington, D.C. – February 27</a:t>
            </a:r>
            <a:r>
              <a:rPr lang="en-US" baseline="30000" dirty="0" smtClean="0"/>
              <a:t>th</a:t>
            </a:r>
            <a:r>
              <a:rPr lang="en-US" dirty="0" smtClean="0"/>
              <a:t> and 28</a:t>
            </a:r>
            <a:r>
              <a:rPr lang="en-US" baseline="30000" dirty="0" smtClean="0"/>
              <a:t>th</a:t>
            </a:r>
            <a:r>
              <a:rPr lang="en-US" dirty="0" smtClean="0"/>
              <a:t>  </a:t>
            </a:r>
          </a:p>
          <a:p>
            <a:pPr lvl="1"/>
            <a:r>
              <a:rPr lang="en-US" dirty="0" smtClean="0"/>
              <a:t>Registration and Hotel Deadline: 1/29/2018</a:t>
            </a:r>
          </a:p>
          <a:p>
            <a:r>
              <a:rPr lang="en-US" dirty="0" smtClean="0"/>
              <a:t>Dallas, TX – March 7</a:t>
            </a:r>
            <a:r>
              <a:rPr lang="en-US" baseline="30000" dirty="0" smtClean="0"/>
              <a:t>th</a:t>
            </a:r>
            <a:r>
              <a:rPr lang="en-US" dirty="0" smtClean="0"/>
              <a:t> and 8</a:t>
            </a:r>
            <a:r>
              <a:rPr lang="en-US" baseline="30000" dirty="0" smtClean="0"/>
              <a:t>th</a:t>
            </a:r>
            <a:r>
              <a:rPr lang="en-US" dirty="0" smtClean="0"/>
              <a:t> </a:t>
            </a:r>
          </a:p>
          <a:p>
            <a:pPr lvl="1"/>
            <a:r>
              <a:rPr lang="en-US" dirty="0" smtClean="0"/>
              <a:t>Registration and Hotel Deadline:  2/4/2018</a:t>
            </a:r>
            <a:endParaRPr lang="en-US" dirty="0"/>
          </a:p>
          <a:p>
            <a:pPr marL="457200" lvl="1" indent="0">
              <a:buNone/>
            </a:pPr>
            <a:endParaRPr lang="en-US" dirty="0"/>
          </a:p>
        </p:txBody>
      </p:sp>
      <p:sp>
        <p:nvSpPr>
          <p:cNvPr id="3" name="Text Placeholder 2"/>
          <p:cNvSpPr>
            <a:spLocks noGrp="1"/>
          </p:cNvSpPr>
          <p:nvPr>
            <p:ph type="body" sz="quarter" idx="11"/>
          </p:nvPr>
        </p:nvSpPr>
        <p:spPr/>
        <p:txBody>
          <a:bodyPr/>
          <a:lstStyle/>
          <a:p>
            <a:r>
              <a:rPr lang="en-US" dirty="0" smtClean="0"/>
              <a:t>Logistics and Registration</a:t>
            </a:r>
            <a:endParaRPr lang="en-US" dirty="0"/>
          </a:p>
        </p:txBody>
      </p:sp>
      <p:sp>
        <p:nvSpPr>
          <p:cNvPr id="5" name="TextBox 4"/>
          <p:cNvSpPr txBox="1"/>
          <p:nvPr/>
        </p:nvSpPr>
        <p:spPr>
          <a:xfrm>
            <a:off x="6111240" y="4526280"/>
            <a:ext cx="2484120" cy="1323439"/>
          </a:xfrm>
          <a:prstGeom prst="rect">
            <a:avLst/>
          </a:prstGeom>
          <a:noFill/>
          <a:ln w="38100">
            <a:solidFill>
              <a:srgbClr val="D87429"/>
            </a:solidFill>
          </a:ln>
        </p:spPr>
        <p:txBody>
          <a:bodyPr wrap="square" rtlCol="0">
            <a:spAutoFit/>
          </a:bodyPr>
          <a:lstStyle/>
          <a:p>
            <a:r>
              <a:rPr lang="en-US" sz="2000" dirty="0" smtClean="0"/>
              <a:t>Registration Website:</a:t>
            </a:r>
          </a:p>
          <a:p>
            <a:r>
              <a:rPr lang="en-US" sz="2000" dirty="0">
                <a:hlinkClick r:id="rId3"/>
              </a:rPr>
              <a:t>http://event.capconcorp.com/wp/hpog-roundtable</a:t>
            </a:r>
            <a:r>
              <a:rPr lang="en-US" sz="2000" dirty="0" smtClean="0">
                <a:hlinkClick r:id="rId3"/>
              </a:rPr>
              <a:t>/</a:t>
            </a:r>
            <a:r>
              <a:rPr lang="en-US" sz="2000" dirty="0" smtClean="0"/>
              <a:t> </a:t>
            </a:r>
            <a:endParaRPr lang="en-US" sz="2000" dirty="0"/>
          </a:p>
        </p:txBody>
      </p:sp>
    </p:spTree>
    <p:extLst>
      <p:ext uri="{BB962C8B-B14F-4D97-AF65-F5344CB8AC3E}">
        <p14:creationId xmlns:p14="http://schemas.microsoft.com/office/powerpoint/2010/main" val="2293533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Pre-Work should be completed </a:t>
            </a:r>
            <a:r>
              <a:rPr lang="en-US" i="1" dirty="0" smtClean="0"/>
              <a:t>prior </a:t>
            </a:r>
            <a:r>
              <a:rPr lang="en-US" dirty="0" smtClean="0"/>
              <a:t>to the on-site meeting.</a:t>
            </a:r>
          </a:p>
          <a:p>
            <a:r>
              <a:rPr lang="en-US" dirty="0" smtClean="0"/>
              <a:t>The pre-work is not intended to be a heavy lift and should not take more than an hour to develop </a:t>
            </a:r>
            <a:r>
              <a:rPr lang="en-US" i="1" dirty="0" smtClean="0"/>
              <a:t>for each pre-work assignment.</a:t>
            </a:r>
          </a:p>
          <a:p>
            <a:pPr lvl="1"/>
            <a:r>
              <a:rPr lang="en-US" dirty="0" smtClean="0"/>
              <a:t>There will be three sets of pre-work. </a:t>
            </a:r>
            <a:r>
              <a:rPr lang="en-US" dirty="0"/>
              <a:t> </a:t>
            </a:r>
            <a:r>
              <a:rPr lang="en-US" dirty="0" smtClean="0"/>
              <a:t>Grantees may consider divvying out the assignments among the attendees and then finalizing it together before the meeting.  </a:t>
            </a:r>
          </a:p>
          <a:p>
            <a:r>
              <a:rPr lang="en-US" dirty="0" smtClean="0"/>
              <a:t>Each SME presenter will explain the pre-work assignments for their respective sections.</a:t>
            </a:r>
          </a:p>
          <a:p>
            <a:endParaRPr lang="en-US" i="1" dirty="0"/>
          </a:p>
        </p:txBody>
      </p:sp>
      <p:sp>
        <p:nvSpPr>
          <p:cNvPr id="3" name="Text Placeholder 2"/>
          <p:cNvSpPr>
            <a:spLocks noGrp="1"/>
          </p:cNvSpPr>
          <p:nvPr>
            <p:ph type="body" sz="quarter" idx="11"/>
          </p:nvPr>
        </p:nvSpPr>
        <p:spPr/>
        <p:txBody>
          <a:bodyPr/>
          <a:lstStyle/>
          <a:p>
            <a:r>
              <a:rPr lang="en-US" dirty="0" smtClean="0"/>
              <a:t>What to expect with Pre-Work</a:t>
            </a:r>
            <a:endParaRPr lang="en-US" dirty="0"/>
          </a:p>
        </p:txBody>
      </p:sp>
    </p:spTree>
    <p:extLst>
      <p:ext uri="{BB962C8B-B14F-4D97-AF65-F5344CB8AC3E}">
        <p14:creationId xmlns:p14="http://schemas.microsoft.com/office/powerpoint/2010/main" val="18234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572821" y="1612900"/>
            <a:ext cx="8002954" cy="4571027"/>
          </a:xfrm>
        </p:spPr>
        <p:txBody>
          <a:bodyPr/>
          <a:lstStyle/>
          <a:p>
            <a:r>
              <a:rPr lang="en-US" sz="3200" dirty="0" smtClean="0"/>
              <a:t>Employer Engagement </a:t>
            </a:r>
          </a:p>
          <a:p>
            <a:pPr lvl="1"/>
            <a:r>
              <a:rPr lang="en-US" sz="2800" dirty="0" smtClean="0"/>
              <a:t>Judith </a:t>
            </a:r>
            <a:r>
              <a:rPr lang="en-US" sz="2800" dirty="0" smtClean="0"/>
              <a:t>Lorei</a:t>
            </a:r>
            <a:endParaRPr lang="en-US" sz="2800" dirty="0" smtClean="0"/>
          </a:p>
          <a:p>
            <a:r>
              <a:rPr lang="en-US" sz="3200" dirty="0" smtClean="0"/>
              <a:t>Employment and Post-Employment Service</a:t>
            </a:r>
          </a:p>
          <a:p>
            <a:pPr lvl="1"/>
            <a:r>
              <a:rPr lang="en-US" sz="2800" dirty="0" smtClean="0"/>
              <a:t>HPOG Team (Priscila Silva)</a:t>
            </a:r>
          </a:p>
          <a:p>
            <a:r>
              <a:rPr lang="en-US" sz="3200" dirty="0"/>
              <a:t>Understanding and Using Program Data for Different </a:t>
            </a:r>
            <a:r>
              <a:rPr lang="en-US" sz="3200" dirty="0" smtClean="0"/>
              <a:t>Audiences</a:t>
            </a:r>
          </a:p>
          <a:p>
            <a:pPr lvl="1"/>
            <a:r>
              <a:rPr lang="en-US" sz="2800" dirty="0" smtClean="0"/>
              <a:t>Nathan Sick</a:t>
            </a:r>
            <a:endParaRPr lang="en-US" sz="2800" dirty="0"/>
          </a:p>
        </p:txBody>
      </p:sp>
      <p:sp>
        <p:nvSpPr>
          <p:cNvPr id="3" name="Text Placeholder 2"/>
          <p:cNvSpPr>
            <a:spLocks noGrp="1"/>
          </p:cNvSpPr>
          <p:nvPr>
            <p:ph type="body" sz="quarter" idx="11"/>
          </p:nvPr>
        </p:nvSpPr>
        <p:spPr/>
        <p:txBody>
          <a:bodyPr/>
          <a:lstStyle/>
          <a:p>
            <a:r>
              <a:rPr lang="en-US" dirty="0" smtClean="0"/>
              <a:t>SME Introductions</a:t>
            </a:r>
            <a:endParaRPr lang="en-US" dirty="0"/>
          </a:p>
        </p:txBody>
      </p:sp>
    </p:spTree>
    <p:extLst>
      <p:ext uri="{BB962C8B-B14F-4D97-AF65-F5344CB8AC3E}">
        <p14:creationId xmlns:p14="http://schemas.microsoft.com/office/powerpoint/2010/main" val="1554473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073" y="1355875"/>
            <a:ext cx="5404167" cy="3910606"/>
          </a:xfrm>
          <a:prstGeom prst="rect">
            <a:avLst/>
          </a:prstGeom>
        </p:spPr>
        <p:txBody>
          <a:bodyPr/>
          <a:lstStyle/>
          <a:p>
            <a:r>
              <a:rPr lang="en-US" dirty="0" smtClean="0"/>
              <a:t>Employer Engagement</a:t>
            </a:r>
            <a:endParaRPr lang="en-US" dirty="0"/>
          </a:p>
        </p:txBody>
      </p:sp>
    </p:spTree>
    <p:extLst>
      <p:ext uri="{BB962C8B-B14F-4D97-AF65-F5344CB8AC3E}">
        <p14:creationId xmlns:p14="http://schemas.microsoft.com/office/powerpoint/2010/main" val="2298893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50371" y="1153886"/>
            <a:ext cx="8632372" cy="5399314"/>
          </a:xfrm>
        </p:spPr>
        <p:txBody>
          <a:bodyPr/>
          <a:lstStyle/>
          <a:p>
            <a:endParaRPr lang="en-US" sz="2000" dirty="0" smtClean="0"/>
          </a:p>
          <a:p>
            <a:r>
              <a:rPr lang="en-US" sz="2000" dirty="0" smtClean="0"/>
              <a:t>Pre-Work – Questionnaire and Presentation</a:t>
            </a:r>
          </a:p>
          <a:p>
            <a:pPr lvl="1"/>
            <a:r>
              <a:rPr lang="en-US" dirty="0" smtClean="0"/>
              <a:t>Each grantee will be required to complete a brief questionnaire which asks questions about the program’s approach to employer engagement. </a:t>
            </a:r>
          </a:p>
          <a:p>
            <a:pPr lvl="1"/>
            <a:r>
              <a:rPr lang="en-US" dirty="0" smtClean="0"/>
              <a:t>Based on the responses to the questionnaire, each grantee will prepare a 10-minute </a:t>
            </a:r>
            <a:r>
              <a:rPr lang="en-US" dirty="0"/>
              <a:t>presentation describing their employer engagement </a:t>
            </a:r>
            <a:r>
              <a:rPr lang="en-US" dirty="0" smtClean="0"/>
              <a:t>strategy. </a:t>
            </a:r>
            <a:r>
              <a:rPr lang="en-US" b="1" dirty="0" smtClean="0"/>
              <a:t>This </a:t>
            </a:r>
            <a:r>
              <a:rPr lang="en-US" b="1" dirty="0"/>
              <a:t>is not a formal presentation </a:t>
            </a:r>
            <a:r>
              <a:rPr lang="en-US" b="1" dirty="0" smtClean="0"/>
              <a:t>– PowerPoint is not a requirement </a:t>
            </a:r>
            <a:r>
              <a:rPr lang="en-US" dirty="0" smtClean="0"/>
              <a:t>although </a:t>
            </a:r>
            <a:r>
              <a:rPr lang="en-US" dirty="0"/>
              <a:t>you are free to incorporate any resources that you feel would be helpful to you in describing the work of your program. </a:t>
            </a:r>
            <a:endParaRPr lang="en-US" dirty="0" smtClean="0"/>
          </a:p>
          <a:p>
            <a:pPr lvl="2"/>
            <a:r>
              <a:rPr lang="en-US" dirty="0" smtClean="0"/>
              <a:t>Please </a:t>
            </a:r>
            <a:r>
              <a:rPr lang="en-US" dirty="0"/>
              <a:t>complete this assignment </a:t>
            </a:r>
            <a:r>
              <a:rPr lang="en-US" dirty="0" smtClean="0"/>
              <a:t>before the roundtable. </a:t>
            </a:r>
          </a:p>
          <a:p>
            <a:r>
              <a:rPr lang="en-US" sz="1800" dirty="0" smtClean="0"/>
              <a:t>Additional Resources, if needed or desired</a:t>
            </a:r>
          </a:p>
          <a:p>
            <a:pPr lvl="1"/>
            <a:r>
              <a:rPr lang="en-US" sz="1600" dirty="0" smtClean="0"/>
              <a:t>“</a:t>
            </a:r>
            <a:r>
              <a:rPr lang="en-US" sz="1600" dirty="0"/>
              <a:t>Engaging Employers:  Strategies for Sectoral Training Programs” from Year 1 HPOG Roundtables </a:t>
            </a:r>
          </a:p>
          <a:p>
            <a:pPr lvl="1"/>
            <a:r>
              <a:rPr lang="en-US" sz="1600" dirty="0"/>
              <a:t>The </a:t>
            </a:r>
            <a:r>
              <a:rPr lang="en-US" sz="1600" u="sng" dirty="0">
                <a:hlinkClick r:id="rId3"/>
              </a:rPr>
              <a:t>Employer Engagement Toolkit</a:t>
            </a:r>
            <a:r>
              <a:rPr lang="en-US" sz="1600" dirty="0"/>
              <a:t> from Jobs for the Future </a:t>
            </a:r>
            <a:r>
              <a:rPr lang="en-US" sz="1600" dirty="0" smtClean="0"/>
              <a:t>with emphasis on </a:t>
            </a:r>
            <a:r>
              <a:rPr lang="en-US" sz="1600" u="sng" dirty="0" smtClean="0">
                <a:hlinkClick r:id="rId4"/>
              </a:rPr>
              <a:t>Toolkit 1</a:t>
            </a:r>
            <a:r>
              <a:rPr lang="en-US" sz="1600" u="sng" dirty="0" smtClean="0"/>
              <a:t>, </a:t>
            </a:r>
            <a:r>
              <a:rPr lang="en-US" sz="1600" dirty="0" smtClean="0"/>
              <a:t>“Getting Ready. Where Are You Now?” </a:t>
            </a:r>
            <a:r>
              <a:rPr lang="en-US" sz="1600" i="1" u="sng" dirty="0" smtClean="0"/>
              <a:t> </a:t>
            </a:r>
            <a:endParaRPr lang="en-US" sz="1600" dirty="0"/>
          </a:p>
        </p:txBody>
      </p:sp>
      <p:sp>
        <p:nvSpPr>
          <p:cNvPr id="3" name="Text Placeholder 2"/>
          <p:cNvSpPr>
            <a:spLocks noGrp="1"/>
          </p:cNvSpPr>
          <p:nvPr>
            <p:ph type="body" sz="quarter" idx="11"/>
          </p:nvPr>
        </p:nvSpPr>
        <p:spPr/>
        <p:txBody>
          <a:bodyPr/>
          <a:lstStyle/>
          <a:p>
            <a:r>
              <a:rPr lang="en-US" dirty="0" smtClean="0"/>
              <a:t>Employer Engagement:</a:t>
            </a:r>
            <a:endParaRPr lang="en-US" dirty="0"/>
          </a:p>
        </p:txBody>
      </p:sp>
    </p:spTree>
    <p:extLst>
      <p:ext uri="{BB962C8B-B14F-4D97-AF65-F5344CB8AC3E}">
        <p14:creationId xmlns:p14="http://schemas.microsoft.com/office/powerpoint/2010/main" val="2681110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POG">
      <a:dk1>
        <a:sysClr val="windowText" lastClr="000000"/>
      </a:dk1>
      <a:lt1>
        <a:sysClr val="window" lastClr="FFFFFF"/>
      </a:lt1>
      <a:dk2>
        <a:srgbClr val="1F497D"/>
      </a:dk2>
      <a:lt2>
        <a:srgbClr val="EEECE1"/>
      </a:lt2>
      <a:accent1>
        <a:srgbClr val="28567D"/>
      </a:accent1>
      <a:accent2>
        <a:srgbClr val="D87429"/>
      </a:accent2>
      <a:accent3>
        <a:srgbClr val="89D6F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TotalTime>
  <Words>1041</Words>
  <Application>Microsoft Office PowerPoint</Application>
  <PresentationFormat>On-screen Show (4:3)</PresentationFormat>
  <Paragraphs>97</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Chivo</vt:lpstr>
      <vt:lpstr>Chivo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Employer Engagement</vt:lpstr>
      <vt:lpstr>PowerPoint Presentation</vt:lpstr>
      <vt:lpstr>Employment and Post-Employment Services</vt:lpstr>
      <vt:lpstr>PowerPoint Presentation</vt:lpstr>
      <vt:lpstr>Understanding and Using Program Data for Different Audiences </vt:lpstr>
      <vt:lpstr>PowerPoint Presentation</vt:lpstr>
      <vt:lpstr>Questions  Two Options: 1. Use the “raise hand” icon to be unmuted and ask your question over the phone (please make sure you have unmuted yourself through the computer and phone). 2. Type in your question (to all or to the host) in the chat box.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Adamczyk</dc:creator>
  <cp:lastModifiedBy>Stupica-Dobbs, Kim (ACF)</cp:lastModifiedBy>
  <cp:revision>114</cp:revision>
  <cp:lastPrinted>2017-11-13T15:44:51Z</cp:lastPrinted>
  <dcterms:created xsi:type="dcterms:W3CDTF">2013-12-04T14:47:00Z</dcterms:created>
  <dcterms:modified xsi:type="dcterms:W3CDTF">2018-01-09T17:28:43Z</dcterms:modified>
</cp:coreProperties>
</file>